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mp4" ContentType="video/unknown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95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66" r:id="rId4"/>
    <p:sldId id="265" r:id="rId5"/>
    <p:sldId id="274" r:id="rId6"/>
    <p:sldId id="276" r:id="rId7"/>
    <p:sldId id="282" r:id="rId8"/>
    <p:sldId id="283" r:id="rId9"/>
    <p:sldId id="275" r:id="rId10"/>
    <p:sldId id="261" r:id="rId11"/>
    <p:sldId id="270" r:id="rId12"/>
    <p:sldId id="271" r:id="rId13"/>
    <p:sldId id="281" r:id="rId14"/>
    <p:sldId id="268" r:id="rId15"/>
    <p:sldId id="277" r:id="rId16"/>
    <p:sldId id="260" r:id="rId17"/>
    <p:sldId id="272" r:id="rId18"/>
    <p:sldId id="273" r:id="rId19"/>
    <p:sldId id="278" r:id="rId20"/>
    <p:sldId id="279" r:id="rId21"/>
    <p:sldId id="280" r:id="rId22"/>
    <p:sldId id="258" r:id="rId23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9D3F2"/>
    <a:srgbClr val="F9DDF8"/>
    <a:srgbClr val="F7CFF4"/>
    <a:srgbClr val="F9FFDD"/>
    <a:srgbClr val="F1FFAB"/>
    <a:srgbClr val="FFFF8F"/>
    <a:srgbClr val="F1FDF5"/>
    <a:srgbClr val="DDF9DF"/>
    <a:srgbClr val="87F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51" autoAdjust="0"/>
    <p:restoredTop sz="98732" autoAdjust="0"/>
  </p:normalViewPr>
  <p:slideViewPr>
    <p:cSldViewPr snapToGrid="0">
      <p:cViewPr varScale="1">
        <p:scale>
          <a:sx n="124" d="100"/>
          <a:sy n="124" d="100"/>
        </p:scale>
        <p:origin x="-1072" y="-96"/>
      </p:cViewPr>
      <p:guideLst>
        <p:guide orient="horz" pos="2160"/>
        <p:guide pos="2381"/>
      </p:guideLst>
    </p:cSldViewPr>
  </p:slideViewPr>
  <p:outlineViewPr>
    <p:cViewPr>
      <p:scale>
        <a:sx n="33" d="100"/>
        <a:sy n="33" d="100"/>
      </p:scale>
      <p:origin x="0" y="47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15" y="-72"/>
      </p:cViewPr>
      <p:guideLst>
        <p:guide orient="horz" pos="3126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06" tIns="45903" rIns="91806" bIns="45903" numCol="1" anchor="t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06" tIns="45903" rIns="91806" bIns="45903" numCol="1" anchor="t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/>
            </a:lvl1pPr>
          </a:lstStyle>
          <a:p>
            <a:fld id="{10D3AB84-27DA-D844-A206-84FCFC032775}" type="datetimeFigureOut">
              <a:rPr lang="en-US"/>
              <a:pPr/>
              <a:t>06/10/16</a:t>
            </a:fld>
            <a:endParaRPr lang="en-US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06" tIns="45903" rIns="91806" bIns="45903" numCol="1" anchor="b" anchorCtr="0" compatLnSpc="1">
            <a:prstTxWarp prst="textNoShape">
              <a:avLst/>
            </a:prstTxWarp>
          </a:bodyPr>
          <a:lstStyle>
            <a:lvl1pPr defTabSz="917575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06" tIns="45903" rIns="91806" bIns="45903" numCol="1" anchor="b" anchorCtr="0" compatLnSpc="1">
            <a:prstTxWarp prst="textNoShape">
              <a:avLst/>
            </a:prstTxWarp>
          </a:bodyPr>
          <a:lstStyle>
            <a:lvl1pPr algn="r" defTabSz="917575" eaLnBrk="0" hangingPunct="0">
              <a:defRPr sz="1200"/>
            </a:lvl1pPr>
          </a:lstStyle>
          <a:p>
            <a:fld id="{81BB47F6-D4B8-EE43-89B0-7730F1B2D9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89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06" tIns="45903" rIns="91806" bIns="45903" numCol="1" anchor="t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06" tIns="45903" rIns="91806" bIns="45903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Calibri" charset="0"/>
              </a:defRPr>
            </a:lvl1pPr>
          </a:lstStyle>
          <a:p>
            <a:fld id="{7E8B41C0-9E19-9346-A8C9-302AD041D31B}" type="datetimeFigureOut">
              <a:rPr lang="fr-FR"/>
              <a:pPr/>
              <a:t>06/10/16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06" tIns="45903" rIns="91806" bIns="45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06" tIns="45903" rIns="91806" bIns="45903" numCol="1" anchor="b" anchorCtr="0" compatLnSpc="1">
            <a:prstTxWarp prst="textNoShape">
              <a:avLst/>
            </a:prstTxWarp>
          </a:bodyPr>
          <a:lstStyle>
            <a:lvl1pPr defTabSz="917575">
              <a:defRPr sz="1200"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06" tIns="45903" rIns="91806" bIns="45903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Calibri" charset="0"/>
              </a:defRPr>
            </a:lvl1pPr>
          </a:lstStyle>
          <a:p>
            <a:fld id="{1EF5C487-2576-AE4C-9752-4BFD26C30C7A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0493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71979-9571-8947-B54C-4C57530D6BA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97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71979-9571-8947-B54C-4C57530D6BA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07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image" Target="../media/image9.w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w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w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" b="288"/>
          <a:stretch/>
        </p:blipFill>
        <p:spPr>
          <a:xfrm>
            <a:off x="-33282" y="-9000"/>
            <a:ext cx="9210564" cy="687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64904"/>
            <a:ext cx="9144000" cy="147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780928"/>
            <a:ext cx="9144000" cy="100811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3600">
                <a:solidFill>
                  <a:srgbClr val="184A7C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86" y="2564904"/>
            <a:ext cx="4504250" cy="144016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639750" y="3890913"/>
            <a:ext cx="4504250" cy="144016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9362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C655-D5B5-41BA-9484-E785189FB307}" type="datetimeFigureOut">
              <a:rPr lang="fr-FR" smtClean="0"/>
              <a:t>06/10/16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de la direction INSA – 11/07/2012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DCF7-DDD2-4E8A-8155-144D99CB012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pic>
        <p:nvPicPr>
          <p:cNvPr id="11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C655-D5B5-41BA-9484-E785189FB307}" type="datetimeFigureOut">
              <a:rPr lang="fr-FR" smtClean="0"/>
              <a:t>06/10/16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de la direction INSA – 11/07/2012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A356-5FC5-4016-A49F-FBDBD9DCAC6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13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C655-D5B5-41BA-9484-E785189FB307}" type="datetimeFigureOut">
              <a:rPr lang="fr-FR" smtClean="0"/>
              <a:t>06/10/16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de la direction INSA – 11/07/2012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8010A-E946-449D-A24D-4546B4E0DFE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17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516" y="1268760"/>
            <a:ext cx="8229600" cy="4896544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>
                <a:solidFill>
                  <a:schemeClr val="tx1"/>
                </a:solidFill>
              </a:defRPr>
            </a:lvl1pPr>
            <a:lvl2pPr marL="533400" indent="-285750">
              <a:buFontTx/>
              <a:buBlip>
                <a:blip r:embed="rId3"/>
              </a:buBlip>
              <a:defRPr sz="2600">
                <a:solidFill>
                  <a:schemeClr val="tx1"/>
                </a:solidFill>
              </a:defRPr>
            </a:lvl2pPr>
            <a:lvl3pPr marL="717550" indent="-2667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3pPr>
            <a:lvl4pPr marL="987425" indent="-228600">
              <a:buFontTx/>
              <a:buBlip>
                <a:blip r:embed="rId5"/>
              </a:buBlip>
              <a:defRPr>
                <a:solidFill>
                  <a:schemeClr val="tx1"/>
                </a:solidFill>
              </a:defRPr>
            </a:lvl4pPr>
            <a:lvl5pPr marL="1246188" indent="-228600">
              <a:buFontTx/>
              <a:buBlip>
                <a:blip r:embed="rId6"/>
              </a:buBlip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de la direction INSA – 11/07/2012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pic>
        <p:nvPicPr>
          <p:cNvPr id="2051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39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4245" y="4365104"/>
            <a:ext cx="9144000" cy="147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-12359" y="4365104"/>
            <a:ext cx="4504250" cy="144016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625505" y="5691113"/>
            <a:ext cx="4504250" cy="144016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ctr" anchorCtr="0">
            <a:normAutofit/>
          </a:bodyPr>
          <a:lstStyle>
            <a:lvl1pPr algn="l">
              <a:defRPr sz="3600" b="0" cap="none">
                <a:latin typeface="+mn-lt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45839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C655-D5B5-41BA-9484-E785189FB307}" type="datetimeFigureOut">
              <a:rPr lang="fr-FR" smtClean="0"/>
              <a:t>06/10/16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de la direction INSA – 11/07/2012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EF318-3BF4-4CF9-8DAF-95B8DE47CFF4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1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pic>
        <p:nvPicPr>
          <p:cNvPr id="11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6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de la direction INSA – 11/07/2012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78B3-9574-4A64-99DA-179DE2B7B1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05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pic>
        <p:nvPicPr>
          <p:cNvPr id="14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C655-D5B5-41BA-9484-E785189FB307}" type="datetimeFigureOut">
              <a:rPr lang="fr-FR" smtClean="0"/>
              <a:t>06/10/16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de la direction INSA – 11/07/2012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FD3B-8FDC-4E4A-A53F-0F4EEB54DA1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20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-8684" y="0"/>
            <a:ext cx="9144000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-9015" y="1016744"/>
            <a:ext cx="4504250" cy="108000"/>
          </a:xfrm>
          <a:prstGeom prst="rect">
            <a:avLst/>
          </a:prstGeom>
          <a:solidFill>
            <a:srgbClr val="B53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pic>
        <p:nvPicPr>
          <p:cNvPr id="10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C655-D5B5-41BA-9484-E785189FB307}" type="datetimeFigureOut">
              <a:rPr lang="fr-FR" smtClean="0"/>
              <a:t>06/10/16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Lieu de la présentation - 17/11/2003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7511-29DC-41AA-B8D0-22F62F18B89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80212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624000" y="6309319"/>
            <a:ext cx="2520000" cy="72000"/>
          </a:xfrm>
          <a:prstGeom prst="rect">
            <a:avLst/>
          </a:prstGeom>
          <a:solidFill>
            <a:srgbClr val="B8B9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pic>
        <p:nvPicPr>
          <p:cNvPr id="9" name="Picture 3" descr="D:\flore\communication\logos\Liris\logo_liris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31660"/>
            <a:ext cx="110351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C655-D5B5-41BA-9484-E785189FB307}" type="datetimeFigureOut">
              <a:rPr lang="fr-FR" smtClean="0"/>
              <a:t>06/10/16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de la direction INSA – 11/07/2012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30743-DBD8-4E75-84FA-57A66CE5EAD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67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02676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EC655-D5B5-41BA-9484-E785189FB307}" type="datetimeFigureOut">
              <a:rPr lang="fr-FR" smtClean="0"/>
              <a:t>06/10/16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de la direction INSA – 11/07/2012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378A-59BF-4340-9990-2AC4F21A153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80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9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" y="0"/>
            <a:ext cx="9131825" cy="6858000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763688" y="6356350"/>
            <a:ext cx="118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08EC655-D5B5-41BA-9484-E785189FB307}" type="datetimeFigureOut">
              <a:rPr lang="fr-FR" smtClean="0"/>
              <a:pPr/>
              <a:t>06/10/16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498800" y="6356350"/>
            <a:ext cx="118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4B5D7511-29DC-41AA-B8D0-22F62F18B892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77208" y="6356350"/>
            <a:ext cx="3896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Lieu de la présentation - 17/11/2003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73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6" r:id="rId1"/>
    <p:sldLayoutId id="2147485497" r:id="rId2"/>
    <p:sldLayoutId id="2147485498" r:id="rId3"/>
    <p:sldLayoutId id="2147485499" r:id="rId4"/>
    <p:sldLayoutId id="2147485500" r:id="rId5"/>
    <p:sldLayoutId id="2147485501" r:id="rId6"/>
    <p:sldLayoutId id="2147485502" r:id="rId7"/>
    <p:sldLayoutId id="2147485503" r:id="rId8"/>
    <p:sldLayoutId id="2147485504" r:id="rId9"/>
    <p:sldLayoutId id="2147485505" r:id="rId10"/>
    <p:sldLayoutId id="2147485506" r:id="rId11"/>
    <p:sldLayoutId id="214748550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5"/>
        </a:buBlip>
        <a:defRPr sz="2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85750" algn="l" defTabSz="914400" rtl="0" eaLnBrk="1" latinLnBrk="0" hangingPunct="1">
        <a:spcBef>
          <a:spcPct val="20000"/>
        </a:spcBef>
        <a:buFontTx/>
        <a:buBlip>
          <a:blip r:embed="rId16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66700" algn="l" defTabSz="914400" rtl="0" eaLnBrk="1" latinLnBrk="0" hangingPunct="1"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28600" algn="l" defTabSz="914400" rtl="0" eaLnBrk="1" latinLnBrk="0" hangingPunct="1">
        <a:spcBef>
          <a:spcPct val="20000"/>
        </a:spcBef>
        <a:buFontTx/>
        <a:buBlip>
          <a:blip r:embed="rId18"/>
        </a:buBlip>
        <a:defRPr sz="20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246188" indent="-228600" algn="l" defTabSz="914400" rtl="0" eaLnBrk="1" latinLnBrk="0" hangingPunct="1">
        <a:spcBef>
          <a:spcPct val="20000"/>
        </a:spcBef>
        <a:buFontTx/>
        <a:buBlip>
          <a:blip r:embed="rId1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jpg"/><Relationship Id="rId10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37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51.png"/><Relationship Id="rId5" Type="http://schemas.openxmlformats.org/officeDocument/2006/relationships/image" Target="../media/image50.png"/><Relationship Id="rId6" Type="http://schemas.openxmlformats.org/officeDocument/2006/relationships/image" Target="../media/image46.png"/><Relationship Id="rId7" Type="http://schemas.openxmlformats.org/officeDocument/2006/relationships/image" Target="../media/image26.png"/><Relationship Id="rId8" Type="http://schemas.openxmlformats.org/officeDocument/2006/relationships/image" Target="../media/image52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7" Type="http://schemas.openxmlformats.org/officeDocument/2006/relationships/image" Target="../media/image15.gif"/><Relationship Id="rId8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GT Robotique et Intelligence Artificielle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453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Projets internationaux et nationaux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516" y="1268760"/>
            <a:ext cx="8229600" cy="4043153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Google Abacus (Google, </a:t>
            </a:r>
            <a:r>
              <a:rPr lang="fr-FR" dirty="0" err="1" smtClean="0"/>
              <a:t>UoG</a:t>
            </a:r>
            <a:r>
              <a:rPr lang="fr-FR" dirty="0" smtClean="0"/>
              <a:t>, LIRIS (Imagine), MIT, </a:t>
            </a:r>
            <a:r>
              <a:rPr lang="is-IS" dirty="0" smtClean="0"/>
              <a:t>…)</a:t>
            </a:r>
            <a:endParaRPr lang="fr-FR" dirty="0" smtClean="0"/>
          </a:p>
          <a:p>
            <a:r>
              <a:rPr lang="fr-FR" dirty="0" smtClean="0"/>
              <a:t>ANR </a:t>
            </a:r>
            <a:r>
              <a:rPr lang="fr-FR" dirty="0" err="1" smtClean="0"/>
              <a:t>Deepvision</a:t>
            </a:r>
            <a:r>
              <a:rPr lang="fr-FR" dirty="0" smtClean="0"/>
              <a:t> 2016-2020, (LIRIS (Imagine), LIP6, </a:t>
            </a:r>
            <a:r>
              <a:rPr lang="fr-FR" dirty="0" err="1" smtClean="0"/>
              <a:t>UoG</a:t>
            </a:r>
            <a:r>
              <a:rPr lang="fr-FR" dirty="0" smtClean="0"/>
              <a:t>, Simon Fraser U.)</a:t>
            </a:r>
          </a:p>
          <a:p>
            <a:r>
              <a:rPr lang="fr-FR" dirty="0" smtClean="0"/>
              <a:t>ANR Solstice 2014-2018, (LHC, LIRIS (M2disco, Imagine))</a:t>
            </a:r>
          </a:p>
          <a:p>
            <a:r>
              <a:rPr lang="fr-FR" dirty="0" smtClean="0"/>
              <a:t>ANR </a:t>
            </a:r>
            <a:r>
              <a:rPr lang="fr-FR" dirty="0" err="1" smtClean="0"/>
              <a:t>ASAWoO</a:t>
            </a:r>
            <a:r>
              <a:rPr lang="fr-FR" dirty="0" smtClean="0"/>
              <a:t> « Adaptive </a:t>
            </a:r>
            <a:r>
              <a:rPr lang="fr-FR" dirty="0"/>
              <a:t>Supervision of Avatar/Object Links for the Web of </a:t>
            </a:r>
            <a:r>
              <a:rPr lang="fr-FR" dirty="0" err="1" smtClean="0"/>
              <a:t>Objects</a:t>
            </a:r>
            <a:r>
              <a:rPr lang="fr-FR" dirty="0" smtClean="0"/>
              <a:t> » (2014-2017): LIRIS (SOC,TWEAK), </a:t>
            </a:r>
            <a:r>
              <a:rPr lang="fr-FR" dirty="0"/>
              <a:t>LCIS, IRISA, Génération Robots</a:t>
            </a:r>
            <a:endParaRPr lang="fr-FR" dirty="0" smtClean="0"/>
          </a:p>
          <a:p>
            <a:r>
              <a:rPr lang="fr-FR" dirty="0" err="1" smtClean="0"/>
              <a:t>Interabot</a:t>
            </a:r>
            <a:r>
              <a:rPr lang="fr-FR" dirty="0" smtClean="0"/>
              <a:t> </a:t>
            </a:r>
            <a:r>
              <a:rPr lang="fr-FR" dirty="0"/>
              <a:t>(investissements </a:t>
            </a:r>
            <a:r>
              <a:rPr lang="fr-FR" dirty="0" smtClean="0"/>
              <a:t>d’Avenir, 2012-2016): </a:t>
            </a:r>
            <a:r>
              <a:rPr lang="fr-FR" dirty="0" err="1" smtClean="0"/>
              <a:t>Awabot</a:t>
            </a:r>
            <a:r>
              <a:rPr lang="fr-FR" dirty="0" smtClean="0"/>
              <a:t>, LIRIS, LIG, </a:t>
            </a:r>
            <a:r>
              <a:rPr lang="fr-FR" dirty="0" err="1" smtClean="0"/>
              <a:t>Vexler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89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Projets régionaux et internes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FUI ROBOT POPULI « Accélérer la diffusion des robots auprès du grand public » (2012-2014); </a:t>
            </a:r>
            <a:r>
              <a:rPr lang="fr-FR" dirty="0" err="1" smtClean="0"/>
              <a:t>Awabot</a:t>
            </a:r>
            <a:r>
              <a:rPr lang="fr-FR" dirty="0"/>
              <a:t>, </a:t>
            </a:r>
            <a:r>
              <a:rPr lang="fr-FR" dirty="0" err="1" smtClean="0"/>
              <a:t>Liris</a:t>
            </a:r>
            <a:r>
              <a:rPr lang="fr-FR" dirty="0" smtClean="0"/>
              <a:t> (</a:t>
            </a:r>
            <a:r>
              <a:rPr lang="fr-FR" dirty="0" err="1" smtClean="0"/>
              <a:t>Sical</a:t>
            </a:r>
            <a:r>
              <a:rPr lang="fr-FR" dirty="0" smtClean="0"/>
              <a:t>), </a:t>
            </a:r>
            <a:r>
              <a:rPr lang="fr-FR" dirty="0" err="1"/>
              <a:t>Adeneo</a:t>
            </a:r>
            <a:r>
              <a:rPr lang="fr-FR" dirty="0"/>
              <a:t> Embedded, </a:t>
            </a:r>
            <a:r>
              <a:rPr lang="fr-FR" dirty="0" err="1"/>
              <a:t>Ensta</a:t>
            </a:r>
            <a:r>
              <a:rPr lang="fr-FR" dirty="0"/>
              <a:t>, </a:t>
            </a:r>
            <a:r>
              <a:rPr lang="fr-FR" dirty="0" err="1"/>
              <a:t>Gamagora</a:t>
            </a:r>
            <a:endParaRPr lang="fr-FR" dirty="0" smtClean="0"/>
          </a:p>
          <a:p>
            <a:r>
              <a:rPr lang="fr-FR" dirty="0" smtClean="0"/>
              <a:t>LIRIS « CROME » (SMA, Imagine)</a:t>
            </a:r>
          </a:p>
          <a:p>
            <a:r>
              <a:rPr lang="fr-FR" dirty="0" smtClean="0"/>
              <a:t>BQR INSA « </a:t>
            </a:r>
            <a:r>
              <a:rPr lang="fr-FR" dirty="0" err="1" smtClean="0"/>
              <a:t>Rhone</a:t>
            </a:r>
            <a:r>
              <a:rPr lang="fr-FR" dirty="0" smtClean="0"/>
              <a:t> » (déposé) : LIRIS, CITI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780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Projet « </a:t>
            </a:r>
            <a:r>
              <a:rPr lang="fr-FR" dirty="0" err="1" smtClean="0"/>
              <a:t>Interabot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Conception d’un robot compagnon, 2012-2016 </a:t>
            </a:r>
          </a:p>
          <a:p>
            <a:r>
              <a:rPr lang="fr-FR" dirty="0" err="1" smtClean="0"/>
              <a:t>Awabot</a:t>
            </a:r>
            <a:r>
              <a:rPr lang="fr-FR" dirty="0" smtClean="0"/>
              <a:t>, LIRIS (Imagine), LIG, </a:t>
            </a:r>
            <a:r>
              <a:rPr lang="fr-FR" dirty="0" err="1" smtClean="0"/>
              <a:t>Vexler</a:t>
            </a:r>
            <a:endParaRPr lang="fr-FR" dirty="0" smtClean="0"/>
          </a:p>
          <a:p>
            <a:r>
              <a:rPr lang="fr-FR" dirty="0" smtClean="0"/>
              <a:t>Appel « Investissements d’Avenir »</a:t>
            </a:r>
          </a:p>
          <a:p>
            <a:r>
              <a:rPr lang="fr-FR" dirty="0" smtClean="0"/>
              <a:t>LIRIS : interaction homme-robot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Image 4" descr="animated_gestes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81" y="3798451"/>
            <a:ext cx="2611912" cy="2298484"/>
          </a:xfrm>
          <a:prstGeom prst="rect">
            <a:avLst/>
          </a:prstGeom>
        </p:spPr>
      </p:pic>
      <p:pic>
        <p:nvPicPr>
          <p:cNvPr id="6" name="Image 5" descr="IMAG4627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3" y="3796610"/>
            <a:ext cx="1424058" cy="228859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4"/>
          <a:srcRect l="54330" t="41257" r="34291" b="33565"/>
          <a:stretch/>
        </p:blipFill>
        <p:spPr>
          <a:xfrm>
            <a:off x="4855152" y="3796611"/>
            <a:ext cx="1372293" cy="22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88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Plateformes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LIRIS-VISION (Imagine, </a:t>
            </a:r>
            <a:r>
              <a:rPr lang="fr-FR" dirty="0" err="1"/>
              <a:t>Saara</a:t>
            </a:r>
            <a:r>
              <a:rPr lang="fr-FR" dirty="0"/>
              <a:t>, R3AM)</a:t>
            </a:r>
          </a:p>
          <a:p>
            <a:r>
              <a:rPr lang="fr-FR" dirty="0"/>
              <a:t>CIMA </a:t>
            </a:r>
            <a:r>
              <a:rPr lang="fr-FR" dirty="0" smtClean="0"/>
              <a:t>(</a:t>
            </a:r>
            <a:r>
              <a:rPr lang="fr-FR" dirty="0" err="1" smtClean="0"/>
              <a:t>Tweak</a:t>
            </a:r>
            <a:r>
              <a:rPr lang="fr-FR" dirty="0" smtClean="0"/>
              <a:t>)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24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Plateforme LIRIS-VISION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7038" y="1346064"/>
            <a:ext cx="8229600" cy="1525240"/>
          </a:xfrm>
        </p:spPr>
        <p:txBody>
          <a:bodyPr/>
          <a:lstStyle/>
          <a:p>
            <a:r>
              <a:rPr lang="fr-FR" dirty="0" smtClean="0"/>
              <a:t>Plateforme matériel et logiciel pour la vision par ordinateur</a:t>
            </a:r>
          </a:p>
          <a:p>
            <a:r>
              <a:rPr lang="fr-FR" dirty="0" smtClean="0"/>
              <a:t>Applications robotiques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23844" y="2960746"/>
            <a:ext cx="2794493" cy="3044127"/>
          </a:xfrm>
          <a:prstGeom prst="rect">
            <a:avLst/>
          </a:prstGeom>
          <a:noFill/>
          <a:ln w="3175" cmpd="sng">
            <a:solidFill>
              <a:srgbClr val="376D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73341" y="4948550"/>
            <a:ext cx="2543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Helvetica Light"/>
                <a:cs typeface="Helvetica Light"/>
              </a:rPr>
              <a:t>Flottille de robots mobiles 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3102941" y="2960747"/>
            <a:ext cx="2494216" cy="3044126"/>
            <a:chOff x="3147115" y="1718196"/>
            <a:chExt cx="2494216" cy="3044126"/>
          </a:xfrm>
        </p:grpSpPr>
        <p:sp>
          <p:nvSpPr>
            <p:cNvPr id="11" name="Rectangle 10"/>
            <p:cNvSpPr/>
            <p:nvPr/>
          </p:nvSpPr>
          <p:spPr>
            <a:xfrm>
              <a:off x="3147115" y="1718196"/>
              <a:ext cx="2494216" cy="3044126"/>
            </a:xfrm>
            <a:prstGeom prst="rect">
              <a:avLst/>
            </a:prstGeom>
            <a:noFill/>
            <a:ln w="3175" cmpd="sng">
              <a:solidFill>
                <a:srgbClr val="376DB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98330" y="3713346"/>
              <a:ext cx="23511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>
                  <a:solidFill>
                    <a:prstClr val="black"/>
                  </a:solidFill>
                  <a:latin typeface="Helvetica Light"/>
                  <a:cs typeface="Helvetica Light"/>
                </a:rPr>
                <a:t>Ferme de calcul GPU </a:t>
              </a:r>
              <a:r>
                <a:rPr lang="fr-FR" sz="2000" dirty="0" err="1" smtClean="0">
                  <a:solidFill>
                    <a:prstClr val="black"/>
                  </a:solidFill>
                  <a:latin typeface="Helvetica Light"/>
                  <a:cs typeface="Helvetica Light"/>
                </a:rPr>
                <a:t>Nvidia</a:t>
              </a:r>
              <a:endParaRPr lang="fr-FR" sz="1600" dirty="0"/>
            </a:p>
          </p:txBody>
        </p:sp>
      </p:grpSp>
      <p:pic>
        <p:nvPicPr>
          <p:cNvPr id="13" name="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397" r="5302"/>
          <a:stretch/>
        </p:blipFill>
        <p:spPr>
          <a:xfrm>
            <a:off x="5835025" y="3062191"/>
            <a:ext cx="2807601" cy="1808638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5702005" y="2960747"/>
            <a:ext cx="3113592" cy="3044126"/>
            <a:chOff x="5746179" y="1718196"/>
            <a:chExt cx="3113592" cy="3044126"/>
          </a:xfrm>
        </p:grpSpPr>
        <p:sp>
          <p:nvSpPr>
            <p:cNvPr id="15" name="Rectangle 14"/>
            <p:cNvSpPr/>
            <p:nvPr/>
          </p:nvSpPr>
          <p:spPr>
            <a:xfrm>
              <a:off x="5746179" y="1718196"/>
              <a:ext cx="3113592" cy="3044126"/>
            </a:xfrm>
            <a:prstGeom prst="rect">
              <a:avLst/>
            </a:prstGeom>
            <a:noFill/>
            <a:ln w="3175" cmpd="sng">
              <a:solidFill>
                <a:srgbClr val="376DB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79199" y="3729487"/>
              <a:ext cx="28076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000" dirty="0" smtClean="0">
                  <a:solidFill>
                    <a:prstClr val="black"/>
                  </a:solidFill>
                  <a:latin typeface="Helvetica Light"/>
                  <a:cs typeface="Helvetica Light"/>
                </a:rPr>
                <a:t>Système de capture de mouvement</a:t>
              </a:r>
              <a:endParaRPr lang="fr-FR" sz="1600" dirty="0"/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339856" y="3120608"/>
            <a:ext cx="2441975" cy="1730744"/>
            <a:chOff x="199748" y="1540842"/>
            <a:chExt cx="6174353" cy="4376057"/>
          </a:xfrm>
        </p:grpSpPr>
        <p:pic>
          <p:nvPicPr>
            <p:cNvPr id="18" name="Image 17" descr="Capture d’écran 2013-11-25 à 12.10.5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48" y="1540842"/>
              <a:ext cx="6174353" cy="4376057"/>
            </a:xfrm>
            <a:prstGeom prst="rect">
              <a:avLst/>
            </a:prstGeom>
          </p:spPr>
        </p:pic>
        <p:sp>
          <p:nvSpPr>
            <p:cNvPr id="19" name="Trapèze 18"/>
            <p:cNvSpPr/>
            <p:nvPr/>
          </p:nvSpPr>
          <p:spPr>
            <a:xfrm rot="15866899">
              <a:off x="2222006" y="1945445"/>
              <a:ext cx="2799636" cy="2189077"/>
            </a:xfrm>
            <a:prstGeom prst="trapezoid">
              <a:avLst>
                <a:gd name="adj" fmla="val 73664"/>
              </a:avLst>
            </a:prstGeom>
            <a:solidFill>
              <a:schemeClr val="accent2">
                <a:lumMod val="60000"/>
                <a:lumOff val="40000"/>
                <a:alpha val="56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Trapèze 19"/>
            <p:cNvSpPr/>
            <p:nvPr/>
          </p:nvSpPr>
          <p:spPr>
            <a:xfrm rot="15654701">
              <a:off x="1178785" y="1460973"/>
              <a:ext cx="3180703" cy="4695307"/>
            </a:xfrm>
            <a:prstGeom prst="trapezoid">
              <a:avLst>
                <a:gd name="adj" fmla="val 73664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6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6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26534" t="52417" r="3427" b="15475"/>
          <a:stretch/>
        </p:blipFill>
        <p:spPr>
          <a:xfrm>
            <a:off x="3226392" y="3113430"/>
            <a:ext cx="2221545" cy="18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0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Plateforme CIMA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To do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484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Faits marquants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Victoire à la compétition ECCV 2014 </a:t>
            </a:r>
            <a:r>
              <a:rPr lang="fr-FR" dirty="0" err="1" smtClean="0"/>
              <a:t>ChaLearn</a:t>
            </a:r>
            <a:r>
              <a:rPr lang="fr-FR" dirty="0" smtClean="0"/>
              <a:t> « </a:t>
            </a:r>
            <a:r>
              <a:rPr lang="fr-FR" dirty="0" err="1" smtClean="0"/>
              <a:t>Gesture</a:t>
            </a:r>
            <a:r>
              <a:rPr lang="fr-FR" dirty="0" smtClean="0"/>
              <a:t> recognition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13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9150" r="14819"/>
          <a:stretch/>
        </p:blipFill>
        <p:spPr>
          <a:xfrm>
            <a:off x="-77228" y="758296"/>
            <a:ext cx="9221228" cy="60997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751" y="2763117"/>
            <a:ext cx="393881" cy="1980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l="4331" t="8240" r="3062" b="5604"/>
          <a:stretch/>
        </p:blipFill>
        <p:spPr>
          <a:xfrm>
            <a:off x="657455" y="3417545"/>
            <a:ext cx="345104" cy="17498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203" y="3207110"/>
            <a:ext cx="314016" cy="21027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96" y="2616938"/>
            <a:ext cx="393881" cy="19809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/>
          <a:srcRect t="2248" r="1355" b="2037"/>
          <a:stretch/>
        </p:blipFill>
        <p:spPr>
          <a:xfrm>
            <a:off x="5054426" y="3217032"/>
            <a:ext cx="270816" cy="176209"/>
          </a:xfrm>
          <a:prstGeom prst="rect">
            <a:avLst/>
          </a:prstGeom>
        </p:spPr>
      </p:pic>
      <p:pic>
        <p:nvPicPr>
          <p:cNvPr id="15" name="Image 14" descr="graham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843" r="6787" b="12729"/>
          <a:stretch/>
        </p:blipFill>
        <p:spPr>
          <a:xfrm>
            <a:off x="1688164" y="1880610"/>
            <a:ext cx="566721" cy="83537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0"/>
          <a:srcRect l="30694" t="8884" r="56457" b="64718"/>
          <a:stretch/>
        </p:blipFill>
        <p:spPr>
          <a:xfrm>
            <a:off x="165350" y="1615039"/>
            <a:ext cx="612568" cy="949434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211" y="3301418"/>
            <a:ext cx="314016" cy="21027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1"/>
          <a:srcRect l="23247" t="7440" r="27486" b="43739"/>
          <a:stretch/>
        </p:blipFill>
        <p:spPr>
          <a:xfrm>
            <a:off x="6319826" y="3161945"/>
            <a:ext cx="536295" cy="719719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2"/>
          <a:srcRect l="34738" t="5131" r="34959" b="46191"/>
          <a:stretch/>
        </p:blipFill>
        <p:spPr>
          <a:xfrm>
            <a:off x="6021803" y="2499636"/>
            <a:ext cx="551150" cy="663396"/>
          </a:xfrm>
          <a:prstGeom prst="rect">
            <a:avLst/>
          </a:prstGeom>
        </p:spPr>
      </p:pic>
      <p:pic>
        <p:nvPicPr>
          <p:cNvPr id="56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9253" y="3138260"/>
            <a:ext cx="399475" cy="438902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14"/>
          <a:srcRect l="1290" t="2797" r="1395" b="4942"/>
          <a:stretch/>
        </p:blipFill>
        <p:spPr>
          <a:xfrm>
            <a:off x="324401" y="1409054"/>
            <a:ext cx="756789" cy="303413"/>
          </a:xfrm>
          <a:prstGeom prst="rect">
            <a:avLst/>
          </a:prstGeom>
        </p:spPr>
      </p:pic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14"/>
          <a:srcRect l="1290" t="2797" r="1395" b="4942"/>
          <a:stretch/>
        </p:blipFill>
        <p:spPr>
          <a:xfrm>
            <a:off x="1223137" y="1741052"/>
            <a:ext cx="756789" cy="303413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 rotWithShape="1">
          <a:blip r:embed="rId15"/>
          <a:srcRect l="30535" t="64" r="30849" b="49875"/>
          <a:stretch/>
        </p:blipFill>
        <p:spPr>
          <a:xfrm>
            <a:off x="-2023" y="2852401"/>
            <a:ext cx="482086" cy="62496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6"/>
          <a:srcRect l="6163" t="34916" r="6380" b="34560"/>
          <a:stretch/>
        </p:blipFill>
        <p:spPr>
          <a:xfrm>
            <a:off x="141295" y="3417545"/>
            <a:ext cx="498428" cy="174981"/>
          </a:xfrm>
          <a:prstGeom prst="rect">
            <a:avLst/>
          </a:prstGeom>
        </p:spPr>
      </p:pic>
      <p:sp>
        <p:nvSpPr>
          <p:cNvPr id="59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fr-FR" dirty="0" smtClean="0"/>
              <a:t>Collaborations internationales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97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8"/>
    </mc:Choice>
    <mc:Fallback xmlns="">
      <p:transition xmlns:p14="http://schemas.microsoft.com/office/powerpoint/2010/main" spd="slow" advTm="6862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378" t="1877" r="14025" b="7914"/>
          <a:stretch/>
        </p:blipFill>
        <p:spPr>
          <a:xfrm>
            <a:off x="0" y="0"/>
            <a:ext cx="7131899" cy="71714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680" y="3919380"/>
            <a:ext cx="462178" cy="593129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2570056" y="4436142"/>
            <a:ext cx="1839633" cy="575236"/>
            <a:chOff x="2733093" y="3860905"/>
            <a:chExt cx="3217158" cy="100597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/>
            <a:srcRect l="35659" t="10985" r="16760" b="52769"/>
            <a:stretch/>
          </p:blipFill>
          <p:spPr>
            <a:xfrm>
              <a:off x="2733093" y="3860905"/>
              <a:ext cx="876928" cy="100597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/>
            <a:srcRect l="20316" t="5076" r="21345" b="34027"/>
            <a:stretch/>
          </p:blipFill>
          <p:spPr>
            <a:xfrm>
              <a:off x="3634869" y="3860905"/>
              <a:ext cx="768917" cy="1005975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6"/>
            <a:srcRect l="19701" t="7771" r="17434" b="23837"/>
            <a:stretch/>
          </p:blipFill>
          <p:spPr>
            <a:xfrm>
              <a:off x="4429972" y="3860905"/>
              <a:ext cx="739763" cy="1005975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7"/>
            <a:srcRect l="10927" r="15934"/>
            <a:stretch/>
          </p:blipFill>
          <p:spPr>
            <a:xfrm>
              <a:off x="5217341" y="3864784"/>
              <a:ext cx="732910" cy="1002096"/>
            </a:xfrm>
            <a:prstGeom prst="rect">
              <a:avLst/>
            </a:prstGeom>
          </p:spPr>
        </p:pic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/>
          <a:srcRect l="18458" t="6303" r="20550" b="34772"/>
          <a:stretch/>
        </p:blipFill>
        <p:spPr>
          <a:xfrm>
            <a:off x="4495072" y="3722026"/>
            <a:ext cx="464310" cy="533705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3475740" y="1554740"/>
            <a:ext cx="1029714" cy="633247"/>
            <a:chOff x="251522" y="3030594"/>
            <a:chExt cx="1029714" cy="633247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9"/>
            <a:srcRect l="11742" t="5359" r="15453" b="8298"/>
            <a:stretch/>
          </p:blipFill>
          <p:spPr>
            <a:xfrm>
              <a:off x="796190" y="3030594"/>
              <a:ext cx="485046" cy="633247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10"/>
            <a:srcRect l="30729" t="28729" r="33361" b="28995"/>
            <a:stretch/>
          </p:blipFill>
          <p:spPr>
            <a:xfrm>
              <a:off x="251522" y="3030594"/>
              <a:ext cx="537896" cy="633247"/>
            </a:xfrm>
            <a:prstGeom prst="rect">
              <a:avLst/>
            </a:prstGeom>
          </p:spPr>
        </p:pic>
      </p:grp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1"/>
          <a:srcRect l="1290" t="2797" r="1395" b="4942"/>
          <a:stretch/>
        </p:blipFill>
        <p:spPr>
          <a:xfrm>
            <a:off x="3635241" y="1324297"/>
            <a:ext cx="756789" cy="303413"/>
          </a:xfrm>
          <a:prstGeom prst="rect">
            <a:avLst/>
          </a:prstGeom>
          <a:ln w="6350" cmpd="sng">
            <a:solidFill>
              <a:schemeClr val="accent1">
                <a:lumMod val="75000"/>
              </a:schemeClr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1"/>
          <a:srcRect l="1290" t="2797" r="1395" b="4942"/>
          <a:stretch/>
        </p:blipFill>
        <p:spPr>
          <a:xfrm>
            <a:off x="2878452" y="4284435"/>
            <a:ext cx="756789" cy="303413"/>
          </a:xfrm>
          <a:prstGeom prst="rect">
            <a:avLst/>
          </a:prstGeom>
          <a:ln w="6350" cmpd="sng">
            <a:solidFill>
              <a:schemeClr val="accent1">
                <a:lumMod val="75000"/>
              </a:schemeClr>
            </a:solidFill>
          </a:ln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dirty="0" smtClean="0"/>
              <a:t>Collaborations nationales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962687" y="836209"/>
            <a:ext cx="2181313" cy="6054638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55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Collaborations industrielles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Awabot</a:t>
            </a:r>
            <a:r>
              <a:rPr lang="fr-FR" dirty="0" smtClean="0"/>
              <a:t> (</a:t>
            </a:r>
            <a:r>
              <a:rPr lang="fr-FR" dirty="0" err="1" smtClean="0"/>
              <a:t>Deepvision</a:t>
            </a:r>
            <a:r>
              <a:rPr lang="fr-FR" dirty="0" smtClean="0"/>
              <a:t>, </a:t>
            </a:r>
            <a:r>
              <a:rPr lang="fr-FR" dirty="0" err="1" smtClean="0"/>
              <a:t>Interabot</a:t>
            </a:r>
            <a:r>
              <a:rPr lang="fr-FR" dirty="0" smtClean="0"/>
              <a:t>; Robot populi)</a:t>
            </a:r>
          </a:p>
          <a:p>
            <a:r>
              <a:rPr lang="fr-FR" dirty="0" err="1" smtClean="0"/>
              <a:t>Hoomano</a:t>
            </a:r>
            <a:r>
              <a:rPr lang="fr-FR" dirty="0" smtClean="0"/>
              <a:t> (</a:t>
            </a:r>
            <a:r>
              <a:rPr lang="fr-FR" dirty="0" err="1" smtClean="0"/>
              <a:t>Deepvision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Itekube</a:t>
            </a:r>
            <a:r>
              <a:rPr lang="fr-FR" dirty="0" smtClean="0"/>
              <a:t> (CIFRE)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12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Pôles et équipes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082" y="1268760"/>
            <a:ext cx="4333310" cy="4896544"/>
          </a:xfrm>
        </p:spPr>
        <p:txBody>
          <a:bodyPr>
            <a:normAutofit fontScale="92500"/>
          </a:bodyPr>
          <a:lstStyle/>
          <a:p>
            <a:r>
              <a:rPr lang="fr-FR" dirty="0"/>
              <a:t>Vision intelligente et reconnaissance visuelle</a:t>
            </a:r>
          </a:p>
          <a:p>
            <a:pPr lvl="1"/>
            <a:r>
              <a:rPr lang="fr-FR" sz="2400" dirty="0"/>
              <a:t>Imagine</a:t>
            </a:r>
          </a:p>
          <a:p>
            <a:pPr lvl="1"/>
            <a:r>
              <a:rPr lang="fr-FR" sz="2400" dirty="0"/>
              <a:t>M2Disco</a:t>
            </a:r>
          </a:p>
          <a:p>
            <a:r>
              <a:rPr lang="fr-FR" dirty="0"/>
              <a:t>Géométrie et modélisation</a:t>
            </a:r>
          </a:p>
          <a:p>
            <a:pPr lvl="1"/>
            <a:r>
              <a:rPr lang="fr-FR" sz="2400" dirty="0"/>
              <a:t>M2Disco</a:t>
            </a:r>
          </a:p>
          <a:p>
            <a:pPr lvl="1"/>
            <a:r>
              <a:rPr lang="fr-FR" sz="2400" dirty="0" err="1"/>
              <a:t>Geomod</a:t>
            </a:r>
            <a:endParaRPr lang="fr-FR" sz="2400" dirty="0"/>
          </a:p>
          <a:p>
            <a:r>
              <a:rPr lang="fr-FR" dirty="0"/>
              <a:t>Data Science</a:t>
            </a:r>
          </a:p>
          <a:p>
            <a:pPr lvl="1"/>
            <a:r>
              <a:rPr lang="fr-FR" sz="2400" dirty="0"/>
              <a:t>DM2L</a:t>
            </a:r>
          </a:p>
          <a:p>
            <a:pPr lvl="1"/>
            <a:r>
              <a:rPr lang="fr-FR" sz="2400" dirty="0"/>
              <a:t>BD</a:t>
            </a:r>
          </a:p>
          <a:p>
            <a:pPr lvl="1"/>
            <a:r>
              <a:rPr lang="fr-FR" sz="2400" dirty="0"/>
              <a:t>GOAL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554482" y="1255508"/>
            <a:ext cx="4333310" cy="543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2667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6188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0" dirty="0"/>
              <a:t>Simulation, Virtualité et Science </a:t>
            </a:r>
            <a:r>
              <a:rPr lang="fr-FR" sz="2400" b="0" dirty="0" err="1"/>
              <a:t>Computationelles</a:t>
            </a:r>
            <a:endParaRPr lang="fr-FR" sz="2400" b="0" dirty="0"/>
          </a:p>
          <a:p>
            <a:pPr lvl="1"/>
            <a:r>
              <a:rPr lang="fr-FR" sz="2000" dirty="0"/>
              <a:t>R3AM</a:t>
            </a:r>
          </a:p>
          <a:p>
            <a:pPr lvl="1"/>
            <a:r>
              <a:rPr lang="fr-FR" sz="2000" dirty="0"/>
              <a:t>SAARA</a:t>
            </a:r>
          </a:p>
          <a:p>
            <a:pPr lvl="1"/>
            <a:r>
              <a:rPr lang="fr-FR" sz="2000" dirty="0"/>
              <a:t>Beagle</a:t>
            </a:r>
          </a:p>
          <a:p>
            <a:r>
              <a:rPr lang="fr-FR" sz="2400" b="0" dirty="0" smtClean="0"/>
              <a:t>Services, systèmes distribués et Sécurité</a:t>
            </a:r>
            <a:endParaRPr lang="fr-FR" sz="2400" b="0" dirty="0"/>
          </a:p>
          <a:p>
            <a:pPr lvl="1"/>
            <a:r>
              <a:rPr lang="fr-FR" sz="2000" dirty="0"/>
              <a:t>SOC</a:t>
            </a:r>
          </a:p>
          <a:p>
            <a:pPr lvl="1"/>
            <a:r>
              <a:rPr lang="fr-FR" sz="2000" dirty="0"/>
              <a:t>DRIM</a:t>
            </a:r>
          </a:p>
          <a:p>
            <a:r>
              <a:rPr lang="fr-FR" sz="2400" b="0" dirty="0"/>
              <a:t>Interactions et Cognition</a:t>
            </a:r>
          </a:p>
          <a:p>
            <a:pPr lvl="1"/>
            <a:r>
              <a:rPr lang="fr-FR" sz="2000" dirty="0"/>
              <a:t>SICAL</a:t>
            </a:r>
          </a:p>
          <a:p>
            <a:pPr lvl="1"/>
            <a:r>
              <a:rPr lang="fr-FR" sz="2000" dirty="0"/>
              <a:t>SMA</a:t>
            </a:r>
          </a:p>
          <a:p>
            <a:pPr lvl="1"/>
            <a:r>
              <a:rPr lang="fr-FR" sz="2000" dirty="0" smtClean="0"/>
              <a:t>TWEAK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198782" y="2153479"/>
            <a:ext cx="1700696" cy="419652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96573" y="5099879"/>
            <a:ext cx="1700696" cy="419652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44886" y="2789583"/>
            <a:ext cx="1700696" cy="419652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653721" y="5493026"/>
            <a:ext cx="1700696" cy="419652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660379" y="5905690"/>
            <a:ext cx="1700696" cy="419652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649969" y="5093663"/>
            <a:ext cx="1700696" cy="419652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8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Projet "Abacus » (Google, 2015)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96563" y="1153358"/>
            <a:ext cx="86299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1500 </a:t>
            </a:r>
            <a:r>
              <a:rPr lang="en-US" sz="2000" dirty="0" err="1" smtClean="0">
                <a:latin typeface="Helvetica Light"/>
                <a:cs typeface="Helvetica Light"/>
              </a:rPr>
              <a:t>volontaires</a:t>
            </a:r>
            <a:r>
              <a:rPr lang="en-US" sz="2000" dirty="0" smtClean="0">
                <a:latin typeface="Helvetica Light"/>
                <a:cs typeface="Helvetica Light"/>
              </a:rPr>
              <a:t>, 1500 smartphones “Nexus 5”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27.6 </a:t>
            </a:r>
            <a:r>
              <a:rPr lang="en-US" sz="2000" dirty="0">
                <a:latin typeface="Helvetica Light"/>
                <a:cs typeface="Helvetica Light"/>
              </a:rPr>
              <a:t>TB of </a:t>
            </a:r>
            <a:r>
              <a:rPr lang="en-US" sz="2000" dirty="0" smtClean="0">
                <a:latin typeface="Helvetica Light"/>
                <a:cs typeface="Helvetica Light"/>
              </a:rPr>
              <a:t>data issues de 8 </a:t>
            </a:r>
            <a:r>
              <a:rPr lang="en-US" sz="2000" dirty="0" err="1" smtClean="0">
                <a:latin typeface="Helvetica Light"/>
                <a:cs typeface="Helvetica Light"/>
              </a:rPr>
              <a:t>mois</a:t>
            </a:r>
            <a:r>
              <a:rPr lang="en-US" sz="2000" dirty="0" smtClean="0">
                <a:latin typeface="Helvetica Light"/>
                <a:cs typeface="Helvetica Light"/>
              </a:rPr>
              <a:t> </a:t>
            </a:r>
            <a:r>
              <a:rPr lang="en-US" sz="2000" dirty="0" err="1" smtClean="0">
                <a:latin typeface="Helvetica Light"/>
                <a:cs typeface="Helvetica Light"/>
              </a:rPr>
              <a:t>d’usage</a:t>
            </a:r>
            <a:r>
              <a:rPr lang="en-US" sz="2000" dirty="0" smtClean="0">
                <a:latin typeface="Helvetica Light"/>
                <a:cs typeface="Helvetica Light"/>
              </a:rPr>
              <a:t> </a:t>
            </a:r>
            <a:r>
              <a:rPr lang="en-US" sz="2000" dirty="0" err="1" smtClean="0">
                <a:latin typeface="Helvetica Light"/>
                <a:cs typeface="Helvetica Light"/>
              </a:rPr>
              <a:t>quotidien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Helvetica Light"/>
                <a:cs typeface="Helvetica Light"/>
              </a:rPr>
              <a:t>Plusieurs</a:t>
            </a:r>
            <a:r>
              <a:rPr lang="en-US" sz="2000" dirty="0" smtClean="0">
                <a:latin typeface="Helvetica Light"/>
                <a:cs typeface="Helvetica Light"/>
              </a:rPr>
              <a:t> </a:t>
            </a:r>
            <a:r>
              <a:rPr lang="en-US" sz="2000" dirty="0" err="1" smtClean="0">
                <a:latin typeface="Helvetica Light"/>
                <a:cs typeface="Helvetica Light"/>
              </a:rPr>
              <a:t>capteurs</a:t>
            </a:r>
            <a:r>
              <a:rPr lang="en-US" sz="2000" dirty="0" smtClean="0">
                <a:latin typeface="Helvetica Light"/>
                <a:cs typeface="Helvetica Light"/>
              </a:rPr>
              <a:t>: camera, </a:t>
            </a:r>
            <a:r>
              <a:rPr lang="en-US" sz="2000" dirty="0" err="1" smtClean="0">
                <a:latin typeface="Helvetica Light"/>
                <a:cs typeface="Helvetica Light"/>
              </a:rPr>
              <a:t>capteurs</a:t>
            </a:r>
            <a:r>
              <a:rPr lang="en-US" sz="2000" dirty="0" smtClean="0">
                <a:latin typeface="Helvetica Light"/>
                <a:cs typeface="Helvetica Light"/>
              </a:rPr>
              <a:t> </a:t>
            </a:r>
            <a:r>
              <a:rPr lang="en-US" sz="2000" dirty="0" err="1" smtClean="0">
                <a:latin typeface="Helvetica Light"/>
                <a:cs typeface="Helvetica Light"/>
              </a:rPr>
              <a:t>intertiels</a:t>
            </a:r>
            <a:r>
              <a:rPr lang="en-US" sz="2000" dirty="0" smtClean="0">
                <a:latin typeface="Helvetica Light"/>
                <a:cs typeface="Helvetica Light"/>
              </a:rPr>
              <a:t>, </a:t>
            </a:r>
            <a:r>
              <a:rPr lang="en-US" sz="2000" dirty="0" err="1" smtClean="0">
                <a:latin typeface="Helvetica Light"/>
                <a:cs typeface="Helvetica Light"/>
              </a:rPr>
              <a:t>écran</a:t>
            </a:r>
            <a:r>
              <a:rPr lang="en-US" sz="2000" dirty="0" smtClean="0">
                <a:latin typeface="Helvetica Light"/>
                <a:cs typeface="Helvetica Light"/>
              </a:rPr>
              <a:t> </a:t>
            </a:r>
            <a:r>
              <a:rPr lang="en-US" sz="2000" dirty="0" err="1" smtClean="0">
                <a:latin typeface="Helvetica Light"/>
                <a:cs typeface="Helvetica Light"/>
              </a:rPr>
              <a:t>tactil</a:t>
            </a:r>
            <a:r>
              <a:rPr lang="en-US" sz="2000" dirty="0" smtClean="0">
                <a:latin typeface="Helvetica Light"/>
                <a:cs typeface="Helvetica Light"/>
              </a:rPr>
              <a:t>, GPS, </a:t>
            </a:r>
            <a:r>
              <a:rPr lang="en-US" sz="2000" dirty="0" err="1" smtClean="0">
                <a:latin typeface="Helvetica Light"/>
                <a:cs typeface="Helvetica Light"/>
              </a:rPr>
              <a:t>bluetooth</a:t>
            </a:r>
            <a:r>
              <a:rPr lang="en-US" sz="2000" dirty="0" smtClean="0">
                <a:latin typeface="Helvetica Light"/>
                <a:cs typeface="Helvetica Light"/>
              </a:rPr>
              <a:t>, </a:t>
            </a:r>
            <a:r>
              <a:rPr lang="en-US" sz="2000" dirty="0" err="1" smtClean="0">
                <a:latin typeface="Helvetica Light"/>
                <a:cs typeface="Helvetica Light"/>
              </a:rPr>
              <a:t>wifi</a:t>
            </a:r>
            <a:r>
              <a:rPr lang="en-US" sz="2000" dirty="0" smtClean="0">
                <a:latin typeface="Helvetica Light"/>
                <a:cs typeface="Helvetica Light"/>
              </a:rPr>
              <a:t>, </a:t>
            </a:r>
            <a:r>
              <a:rPr lang="en-US" sz="2000" dirty="0" err="1" smtClean="0">
                <a:latin typeface="Helvetica Light"/>
                <a:cs typeface="Helvetica Light"/>
              </a:rPr>
              <a:t>antenne</a:t>
            </a:r>
            <a:r>
              <a:rPr lang="en-US" sz="2000" dirty="0" smtClean="0">
                <a:latin typeface="Helvetica Light"/>
                <a:cs typeface="Helvetica Light"/>
              </a:rPr>
              <a:t>, </a:t>
            </a:r>
            <a:r>
              <a:rPr lang="en-US" sz="2000" dirty="0" err="1" smtClean="0">
                <a:latin typeface="Helvetica Light"/>
                <a:cs typeface="Helvetica Light"/>
              </a:rPr>
              <a:t>magnetomètre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latin typeface="Helvetica Light"/>
                <a:cs typeface="Helvetica Light"/>
              </a:rPr>
              <a:t>LIRIS </a:t>
            </a:r>
            <a:r>
              <a:rPr lang="en-US" sz="2000" dirty="0" smtClean="0">
                <a:latin typeface="Helvetica Light"/>
                <a:cs typeface="Helvetica Light"/>
              </a:rPr>
              <a:t>: </a:t>
            </a:r>
            <a:r>
              <a:rPr lang="en-US" sz="2000" dirty="0" err="1" smtClean="0">
                <a:latin typeface="Helvetica Light"/>
                <a:cs typeface="Helvetica Light"/>
              </a:rPr>
              <a:t>capteurs</a:t>
            </a:r>
            <a:r>
              <a:rPr lang="en-US" sz="2000" dirty="0" smtClean="0">
                <a:latin typeface="Helvetica Light"/>
                <a:cs typeface="Helvetica Light"/>
              </a:rPr>
              <a:t> </a:t>
            </a:r>
            <a:r>
              <a:rPr lang="en-US" sz="2000" dirty="0" err="1" smtClean="0">
                <a:latin typeface="Helvetica Light"/>
                <a:cs typeface="Helvetica Light"/>
              </a:rPr>
              <a:t>inertiels</a:t>
            </a:r>
            <a:r>
              <a:rPr lang="en-US" sz="2000" dirty="0" smtClean="0">
                <a:latin typeface="Helvetica Light"/>
                <a:cs typeface="Helvetica Light"/>
              </a:rPr>
              <a:t> </a:t>
            </a:r>
            <a:r>
              <a:rPr lang="en-US" sz="2000" dirty="0" err="1" smtClean="0">
                <a:latin typeface="Helvetica Light"/>
                <a:cs typeface="Helvetica Light"/>
              </a:rPr>
              <a:t>à</a:t>
            </a:r>
            <a:r>
              <a:rPr lang="en-US" sz="2000" dirty="0" smtClean="0">
                <a:latin typeface="Helvetica Light"/>
                <a:cs typeface="Helvetica Light"/>
              </a:rPr>
              <a:t> 200Hz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689" y="2998260"/>
            <a:ext cx="3692582" cy="21348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7953" y="5362944"/>
            <a:ext cx="26941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  <a:latin typeface="Helvetica Light"/>
                <a:cs typeface="Helvetica Light"/>
              </a:rPr>
              <a:t>Avec Graham W. Taylor, </a:t>
            </a:r>
          </a:p>
          <a:p>
            <a:r>
              <a:rPr lang="fr-FR" sz="1400" dirty="0" err="1" smtClean="0">
                <a:solidFill>
                  <a:prstClr val="black"/>
                </a:solidFill>
                <a:latin typeface="Helvetica Light"/>
                <a:cs typeface="Helvetica Light"/>
              </a:rPr>
              <a:t>University</a:t>
            </a:r>
            <a:r>
              <a:rPr lang="fr-FR" sz="1400" dirty="0" smtClean="0">
                <a:solidFill>
                  <a:prstClr val="black"/>
                </a:solidFill>
                <a:latin typeface="Helvetica Light"/>
                <a:cs typeface="Helvetica Light"/>
              </a:rPr>
              <a:t> of Guelph, Canada</a:t>
            </a:r>
            <a:endParaRPr lang="fr-FR" sz="11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43100" r="7217" b="24913"/>
          <a:stretch/>
        </p:blipFill>
        <p:spPr>
          <a:xfrm>
            <a:off x="3352125" y="5366400"/>
            <a:ext cx="651324" cy="73827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99" y="5358576"/>
            <a:ext cx="498731" cy="7461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40700" y="5348303"/>
            <a:ext cx="22815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  <a:latin typeface="Helvetica Light"/>
                <a:cs typeface="Helvetica Light"/>
              </a:rPr>
              <a:t>C. Wolf</a:t>
            </a:r>
          </a:p>
          <a:p>
            <a:r>
              <a:rPr lang="fr-FR" sz="1400" dirty="0" smtClean="0">
                <a:solidFill>
                  <a:prstClr val="black"/>
                </a:solidFill>
                <a:latin typeface="Helvetica Light"/>
                <a:cs typeface="Helvetica Light"/>
              </a:rPr>
              <a:t>Thèse de </a:t>
            </a:r>
          </a:p>
          <a:p>
            <a:r>
              <a:rPr lang="fr-FR" sz="1400" dirty="0" smtClean="0">
                <a:solidFill>
                  <a:prstClr val="black"/>
                </a:solidFill>
                <a:latin typeface="Helvetica Light"/>
                <a:cs typeface="Helvetica Light"/>
              </a:rPr>
              <a:t>Natalia </a:t>
            </a:r>
            <a:r>
              <a:rPr lang="fr-FR" sz="1400" dirty="0" err="1" smtClean="0">
                <a:solidFill>
                  <a:prstClr val="black"/>
                </a:solidFill>
                <a:latin typeface="Helvetica Light"/>
                <a:cs typeface="Helvetica Light"/>
              </a:rPr>
              <a:t>Neverova</a:t>
            </a:r>
            <a:endParaRPr lang="fr-FR" sz="1400" dirty="0" smtClean="0">
              <a:solidFill>
                <a:prstClr val="black"/>
              </a:solidFill>
              <a:latin typeface="Helvetica Light"/>
              <a:cs typeface="Helvetica Ligh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l="5055" t="33530" r="5589" b="33535"/>
          <a:stretch/>
        </p:blipFill>
        <p:spPr>
          <a:xfrm>
            <a:off x="6936219" y="5358576"/>
            <a:ext cx="1890270" cy="696713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060361" y="6127475"/>
            <a:ext cx="5145452" cy="5232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b="0" dirty="0" smtClean="0">
                <a:latin typeface="Helvetica Light"/>
                <a:cs typeface="Helvetica Light"/>
              </a:rPr>
              <a:t>[</a:t>
            </a:r>
            <a:r>
              <a:rPr lang="fr-FR" sz="1400" dirty="0" err="1" smtClean="0">
                <a:latin typeface="Helvetica Light"/>
                <a:cs typeface="Helvetica Light"/>
              </a:rPr>
              <a:t>Neverova</a:t>
            </a:r>
            <a:r>
              <a:rPr lang="fr-FR" sz="1400" dirty="0" smtClean="0">
                <a:latin typeface="Helvetica Light"/>
                <a:cs typeface="Helvetica Light"/>
              </a:rPr>
              <a:t>, Wolf, </a:t>
            </a:r>
            <a:r>
              <a:rPr lang="fr-FR" sz="1400" dirty="0" err="1" smtClean="0">
                <a:latin typeface="Helvetica Light"/>
                <a:cs typeface="Helvetica Light"/>
              </a:rPr>
              <a:t>Lacey</a:t>
            </a:r>
            <a:r>
              <a:rPr lang="fr-FR" sz="1400" dirty="0" smtClean="0">
                <a:latin typeface="Helvetica Light"/>
                <a:cs typeface="Helvetica Light"/>
              </a:rPr>
              <a:t>, </a:t>
            </a:r>
            <a:r>
              <a:rPr lang="fr-FR" sz="1400" dirty="0" err="1" smtClean="0">
                <a:latin typeface="Helvetica Light"/>
                <a:cs typeface="Helvetica Light"/>
              </a:rPr>
              <a:t>Fridmann</a:t>
            </a:r>
            <a:r>
              <a:rPr lang="fr-FR" sz="1400" dirty="0" smtClean="0">
                <a:latin typeface="Helvetica Light"/>
                <a:cs typeface="Helvetica Light"/>
              </a:rPr>
              <a:t>, Chandra, </a:t>
            </a:r>
            <a:r>
              <a:rPr lang="fr-FR" sz="1400" dirty="0" err="1" smtClean="0">
                <a:latin typeface="Helvetica Light"/>
                <a:cs typeface="Helvetica Light"/>
              </a:rPr>
              <a:t>Barbello</a:t>
            </a:r>
            <a:r>
              <a:rPr lang="fr-FR" sz="1400" dirty="0" smtClean="0">
                <a:latin typeface="Helvetica Light"/>
                <a:cs typeface="Helvetica Light"/>
              </a:rPr>
              <a:t>, Taylor, </a:t>
            </a:r>
            <a:r>
              <a:rPr lang="fr-FR" sz="1400" i="1" dirty="0" smtClean="0">
                <a:latin typeface="Helvetica Light"/>
                <a:cs typeface="Helvetica Light"/>
              </a:rPr>
              <a:t>IEEE Access 2016</a:t>
            </a:r>
            <a:r>
              <a:rPr lang="fr-FR" sz="1400" dirty="0" smtClean="0">
                <a:latin typeface="Helvetica Light"/>
                <a:cs typeface="Helvetica Light"/>
              </a:rPr>
              <a:t>]</a:t>
            </a:r>
            <a:endParaRPr lang="fr-FR" sz="1400" b="0" dirty="0">
              <a:latin typeface="Helvetica Light"/>
              <a:cs typeface="Helvetica Ligh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4797" t="3307" r="5930" b="9504"/>
          <a:stretch/>
        </p:blipFill>
        <p:spPr>
          <a:xfrm>
            <a:off x="992808" y="5371883"/>
            <a:ext cx="481790" cy="73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6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2223"/>
          </a:xfrm>
        </p:spPr>
        <p:txBody>
          <a:bodyPr/>
          <a:lstStyle/>
          <a:p>
            <a:r>
              <a:rPr lang="fr-FR" dirty="0" smtClean="0"/>
              <a:t>Projet ANR « </a:t>
            </a:r>
            <a:r>
              <a:rPr lang="fr-FR" dirty="0" err="1" smtClean="0"/>
              <a:t>DeepVision</a:t>
            </a:r>
            <a:r>
              <a:rPr lang="fr-FR" dirty="0" smtClean="0"/>
              <a:t> »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ED4A-A35C-0A4A-84A3-DFAA58AB6E39}" type="slidenum">
              <a:rPr lang="en-US" smtClean="0"/>
              <a:t>21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7861" y="937254"/>
            <a:ext cx="3052561" cy="5615264"/>
          </a:xfrm>
          <a:prstGeom prst="rect">
            <a:avLst/>
          </a:prstGeom>
          <a:noFill/>
          <a:ln w="19050" cmpd="sng">
            <a:solidFill>
              <a:srgbClr val="376DB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r 8"/>
          <p:cNvGrpSpPr/>
          <p:nvPr/>
        </p:nvGrpSpPr>
        <p:grpSpPr>
          <a:xfrm>
            <a:off x="335291" y="1325976"/>
            <a:ext cx="2724322" cy="5194240"/>
            <a:chOff x="239234" y="1198207"/>
            <a:chExt cx="2768947" cy="5279319"/>
          </a:xfrm>
        </p:grpSpPr>
        <p:pic>
          <p:nvPicPr>
            <p:cNvPr id="10" name="Image 9" descr="graham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95" t="843" r="6787" b="12729"/>
            <a:stretch/>
          </p:blipFill>
          <p:spPr>
            <a:xfrm>
              <a:off x="251521" y="4597543"/>
              <a:ext cx="543517" cy="79649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/>
            <a:srcRect l="11742" t="5359" r="15453" b="8298"/>
            <a:stretch/>
          </p:blipFill>
          <p:spPr>
            <a:xfrm>
              <a:off x="251522" y="3676668"/>
              <a:ext cx="544667" cy="711083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4"/>
            <a:srcRect l="38641" t="9232" r="32062" b="53730"/>
            <a:stretch/>
          </p:blipFill>
          <p:spPr>
            <a:xfrm>
              <a:off x="251521" y="2108971"/>
              <a:ext cx="537897" cy="67998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5"/>
            <a:srcRect l="4797" t="3307" r="5930" b="9504"/>
            <a:stretch/>
          </p:blipFill>
          <p:spPr>
            <a:xfrm>
              <a:off x="251521" y="1268760"/>
              <a:ext cx="537897" cy="822151"/>
            </a:xfrm>
            <a:prstGeom prst="rect">
              <a:avLst/>
            </a:prstGeom>
          </p:spPr>
        </p:pic>
        <p:sp>
          <p:nvSpPr>
            <p:cNvPr id="14" name="ZoneTexte 13"/>
            <p:cNvSpPr txBox="1"/>
            <p:nvPr/>
          </p:nvSpPr>
          <p:spPr>
            <a:xfrm>
              <a:off x="773521" y="1198207"/>
              <a:ext cx="22346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466BAE"/>
                  </a:solidFill>
                  <a:latin typeface="Helvetica Light"/>
                  <a:cs typeface="Helvetica Light"/>
                </a:rPr>
                <a:t>INSA-Lyon/LIRIS</a:t>
              </a:r>
            </a:p>
            <a:p>
              <a:r>
                <a:rPr lang="fr-FR" sz="1600" dirty="0" smtClean="0">
                  <a:latin typeface="Helvetica Light"/>
                  <a:cs typeface="Helvetica Light"/>
                </a:rPr>
                <a:t>C. Wolf</a:t>
              </a:r>
            </a:p>
            <a:p>
              <a:r>
                <a:rPr lang="fr-FR" sz="1600" i="1" dirty="0">
                  <a:latin typeface="Helvetica Light"/>
                  <a:cs typeface="Helvetica Light"/>
                </a:rPr>
                <a:t>Porteur national</a:t>
              </a:r>
            </a:p>
            <a:p>
              <a:endParaRPr lang="fr-FR" sz="1600" dirty="0">
                <a:latin typeface="Helvetica Light"/>
                <a:cs typeface="Helvetica Light"/>
              </a:endParaRPr>
            </a:p>
            <a:p>
              <a:r>
                <a:rPr lang="fr-FR" sz="1600" dirty="0" err="1" smtClean="0">
                  <a:latin typeface="Helvetica Light"/>
                  <a:cs typeface="Helvetica Light"/>
                </a:rPr>
                <a:t>J.Mille</a:t>
              </a:r>
              <a:endParaRPr lang="fr-FR" sz="1600" dirty="0">
                <a:latin typeface="Helvetica Light"/>
                <a:cs typeface="Helvetica Light"/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6"/>
            <a:srcRect l="30729" t="28729" r="33361" b="28995"/>
            <a:stretch/>
          </p:blipFill>
          <p:spPr>
            <a:xfrm>
              <a:off x="251522" y="3030593"/>
              <a:ext cx="537896" cy="633247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6189" y="4647312"/>
              <a:ext cx="343569" cy="171785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8"/>
            <a:srcRect l="1233" t="2091" r="1631" b="2206"/>
            <a:stretch/>
          </p:blipFill>
          <p:spPr>
            <a:xfrm>
              <a:off x="2509302" y="1268760"/>
              <a:ext cx="343569" cy="225665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826721" y="2956592"/>
              <a:ext cx="19798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466BAE"/>
                  </a:solidFill>
                  <a:latin typeface="Helvetica Light"/>
                  <a:cs typeface="Helvetica Light"/>
                </a:rPr>
                <a:t>UPMC/LIP6</a:t>
              </a:r>
            </a:p>
            <a:p>
              <a:r>
                <a:rPr lang="fr-FR" sz="1600" dirty="0" smtClean="0">
                  <a:latin typeface="Helvetica Light"/>
                  <a:cs typeface="Helvetica Light"/>
                </a:rPr>
                <a:t>M. </a:t>
              </a:r>
              <a:r>
                <a:rPr lang="fr-FR" sz="1600" dirty="0" err="1" smtClean="0">
                  <a:latin typeface="Helvetica Light"/>
                  <a:cs typeface="Helvetica Light"/>
                </a:rPr>
                <a:t>Cord</a:t>
              </a:r>
              <a:r>
                <a:rPr lang="fr-FR" sz="1600" dirty="0" smtClean="0">
                  <a:latin typeface="Helvetica Light"/>
                  <a:cs typeface="Helvetica Light"/>
                </a:rPr>
                <a:t> </a:t>
              </a:r>
            </a:p>
            <a:p>
              <a:endParaRPr lang="fr-FR" sz="1600" dirty="0">
                <a:latin typeface="Helvetica Light"/>
                <a:cs typeface="Helvetica Light"/>
              </a:endParaRPr>
            </a:p>
            <a:p>
              <a:r>
                <a:rPr lang="fr-FR" sz="1600" dirty="0" smtClean="0">
                  <a:latin typeface="Helvetica Light"/>
                  <a:cs typeface="Helvetica Light"/>
                </a:rPr>
                <a:t>N. </a:t>
              </a:r>
              <a:r>
                <a:rPr lang="fr-FR" sz="1600" dirty="0" err="1" smtClean="0">
                  <a:latin typeface="Helvetica Light"/>
                  <a:cs typeface="Helvetica Light"/>
                </a:rPr>
                <a:t>Thome</a:t>
              </a:r>
              <a:endParaRPr lang="fr-FR" sz="1600" dirty="0">
                <a:latin typeface="Helvetica Light"/>
                <a:cs typeface="Helvetica Light"/>
              </a:endParaRP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8"/>
            <a:srcRect l="1233" t="2091" r="1631" b="2206"/>
            <a:stretch/>
          </p:blipFill>
          <p:spPr>
            <a:xfrm>
              <a:off x="2516189" y="3027144"/>
              <a:ext cx="343569" cy="225665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884449" y="4539457"/>
              <a:ext cx="1631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466BAE"/>
                  </a:solidFill>
                  <a:latin typeface="Helvetica Light"/>
                  <a:cs typeface="Helvetica Light"/>
                </a:rPr>
                <a:t>U. Guelph</a:t>
              </a:r>
            </a:p>
            <a:p>
              <a:r>
                <a:rPr lang="fr-FR" sz="1600" dirty="0" smtClean="0">
                  <a:latin typeface="Helvetica Light"/>
                  <a:cs typeface="Helvetica Light"/>
                </a:rPr>
                <a:t>G. Taylor</a:t>
              </a:r>
            </a:p>
            <a:p>
              <a:r>
                <a:rPr lang="fr-FR" sz="1600" i="1" dirty="0">
                  <a:latin typeface="Helvetica Light"/>
                  <a:cs typeface="Helvetica Light"/>
                </a:rPr>
                <a:t>Porteur </a:t>
              </a:r>
              <a:r>
                <a:rPr lang="fr-FR" sz="1600" i="1" dirty="0" smtClean="0">
                  <a:latin typeface="Helvetica Light"/>
                  <a:cs typeface="Helvetica Light"/>
                </a:rPr>
                <a:t>national</a:t>
              </a:r>
              <a:endParaRPr lang="fr-FR" sz="1600" i="1" dirty="0">
                <a:latin typeface="Helvetica Light"/>
                <a:cs typeface="Helvetica Light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940638" y="5570018"/>
              <a:ext cx="163174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466BAE"/>
                  </a:solidFill>
                  <a:latin typeface="Helvetica Light"/>
                  <a:cs typeface="Helvetica Light"/>
                </a:rPr>
                <a:t>SFU Vancouver</a:t>
              </a:r>
            </a:p>
            <a:p>
              <a:r>
                <a:rPr lang="fr-FR" sz="1600" dirty="0" smtClean="0">
                  <a:latin typeface="Helvetica Light"/>
                  <a:cs typeface="Helvetica Light"/>
                </a:rPr>
                <a:t>G. </a:t>
              </a:r>
              <a:r>
                <a:rPr lang="fr-FR" sz="1600" dirty="0" err="1" smtClean="0">
                  <a:latin typeface="Helvetica Light"/>
                  <a:cs typeface="Helvetica Light"/>
                </a:rPr>
                <a:t>Mori</a:t>
              </a:r>
              <a:endParaRPr lang="fr-FR" sz="1600" dirty="0">
                <a:latin typeface="Helvetica Light"/>
                <a:cs typeface="Helvetica Light"/>
              </a:endParaRPr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16189" y="5667800"/>
              <a:ext cx="343569" cy="171786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9"/>
            <a:srcRect l="30694" t="8884" r="56457" b="64718"/>
            <a:stretch/>
          </p:blipFill>
          <p:spPr>
            <a:xfrm>
              <a:off x="239234" y="5572279"/>
              <a:ext cx="587487" cy="905247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3703543" y="1343118"/>
            <a:ext cx="474948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Helvetica Light"/>
                <a:cs typeface="Helvetica Light"/>
              </a:rPr>
              <a:t>2016-2020 (~900k€)</a:t>
            </a:r>
          </a:p>
          <a:p>
            <a:endParaRPr lang="fr-FR" dirty="0" smtClean="0">
              <a:latin typeface="Helvetica Light"/>
              <a:cs typeface="Helvetica Light"/>
            </a:endParaRPr>
          </a:p>
          <a:p>
            <a:r>
              <a:rPr lang="fr-FR" dirty="0" err="1" smtClean="0">
                <a:latin typeface="Helvetica Light"/>
                <a:cs typeface="Helvetica Light"/>
              </a:rPr>
              <a:t>Deep</a:t>
            </a:r>
            <a:r>
              <a:rPr lang="fr-FR" dirty="0" smtClean="0">
                <a:latin typeface="Helvetica Light"/>
                <a:cs typeface="Helvetica Light"/>
              </a:rPr>
              <a:t> Learning pour la compréhension des humains dans les images et les vidéos</a:t>
            </a:r>
          </a:p>
          <a:p>
            <a:endParaRPr lang="fr-FR" dirty="0">
              <a:latin typeface="Helvetica Light"/>
              <a:cs typeface="Helvetica Light"/>
            </a:endParaRPr>
          </a:p>
          <a:p>
            <a:endParaRPr lang="fr-FR" dirty="0" smtClean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4370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Membres du GT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8515" y="1268760"/>
            <a:ext cx="4037703" cy="4896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dirty="0"/>
              <a:t>Christian Wolf (Imagine)</a:t>
            </a:r>
          </a:p>
          <a:p>
            <a:pPr marL="0" indent="0">
              <a:buNone/>
            </a:pPr>
            <a:r>
              <a:rPr lang="fr-FR" sz="2400" dirty="0" err="1"/>
              <a:t>Salima</a:t>
            </a:r>
            <a:r>
              <a:rPr lang="fr-FR" sz="2400" dirty="0"/>
              <a:t> </a:t>
            </a:r>
            <a:r>
              <a:rPr lang="fr-FR" sz="2400" dirty="0" err="1"/>
              <a:t>Hassas</a:t>
            </a:r>
            <a:r>
              <a:rPr lang="fr-FR" sz="2400" dirty="0"/>
              <a:t> (SMA)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 smtClean="0"/>
              <a:t>Samir </a:t>
            </a:r>
            <a:r>
              <a:rPr lang="fr-FR" sz="2400" dirty="0" err="1" smtClean="0"/>
              <a:t>Aknine</a:t>
            </a:r>
            <a:r>
              <a:rPr lang="fr-FR" sz="2400" dirty="0" smtClean="0"/>
              <a:t> (SMA)</a:t>
            </a:r>
          </a:p>
          <a:p>
            <a:pPr marL="0" indent="0">
              <a:buNone/>
            </a:pPr>
            <a:r>
              <a:rPr lang="fr-FR" sz="2400" dirty="0" err="1" smtClean="0"/>
              <a:t>Mossen</a:t>
            </a:r>
            <a:r>
              <a:rPr lang="fr-FR" sz="2400" dirty="0" smtClean="0"/>
              <a:t> </a:t>
            </a:r>
            <a:r>
              <a:rPr lang="fr-FR" sz="2400" dirty="0" err="1" smtClean="0"/>
              <a:t>Ardabillan</a:t>
            </a:r>
            <a:r>
              <a:rPr lang="fr-FR" sz="2400" dirty="0" smtClean="0"/>
              <a:t> (Imagine)</a:t>
            </a:r>
          </a:p>
          <a:p>
            <a:pPr marL="0" indent="0">
              <a:buNone/>
            </a:pPr>
            <a:r>
              <a:rPr lang="fr-FR" sz="2400" dirty="0" smtClean="0"/>
              <a:t>Frédéric </a:t>
            </a:r>
            <a:r>
              <a:rPr lang="fr-FR" sz="2400" dirty="0" err="1" smtClean="0"/>
              <a:t>Armetta</a:t>
            </a:r>
            <a:r>
              <a:rPr lang="fr-FR" sz="2400" dirty="0" smtClean="0"/>
              <a:t> (SMA)</a:t>
            </a:r>
          </a:p>
          <a:p>
            <a:pPr marL="0" indent="0">
              <a:buNone/>
            </a:pPr>
            <a:r>
              <a:rPr lang="fr-FR" sz="2400" dirty="0" err="1" smtClean="0"/>
              <a:t>Atilla</a:t>
            </a:r>
            <a:r>
              <a:rPr lang="fr-FR" sz="2400" dirty="0" smtClean="0"/>
              <a:t> </a:t>
            </a:r>
            <a:r>
              <a:rPr lang="fr-FR" sz="2400" dirty="0" err="1" smtClean="0"/>
              <a:t>Baskurt</a:t>
            </a:r>
            <a:r>
              <a:rPr lang="fr-FR" sz="2400" dirty="0" smtClean="0"/>
              <a:t> (Imagine)</a:t>
            </a:r>
          </a:p>
          <a:p>
            <a:pPr marL="0" indent="0">
              <a:buNone/>
            </a:pPr>
            <a:r>
              <a:rPr lang="fr-FR" sz="2400" dirty="0" smtClean="0"/>
              <a:t>Guillaume </a:t>
            </a:r>
            <a:r>
              <a:rPr lang="fr-FR" sz="2400" dirty="0" err="1"/>
              <a:t>Beslon</a:t>
            </a:r>
            <a:r>
              <a:rPr lang="fr-FR" sz="2400" dirty="0"/>
              <a:t> (Beagle</a:t>
            </a:r>
            <a:r>
              <a:rPr lang="fr-FR" sz="2400" dirty="0" smtClean="0"/>
              <a:t>)</a:t>
            </a:r>
          </a:p>
          <a:p>
            <a:pPr marL="0" indent="0">
              <a:buNone/>
            </a:pPr>
            <a:r>
              <a:rPr lang="fr-FR" sz="2400" dirty="0" smtClean="0"/>
              <a:t>Sylvain </a:t>
            </a:r>
            <a:r>
              <a:rPr lang="fr-FR" sz="2400" dirty="0" err="1" smtClean="0"/>
              <a:t>Brandel</a:t>
            </a:r>
            <a:r>
              <a:rPr lang="fr-FR" sz="2400" dirty="0" smtClean="0"/>
              <a:t> (M2Disco)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Amélie Cordier (SMA</a:t>
            </a:r>
            <a:r>
              <a:rPr lang="fr-FR" sz="2400" dirty="0" smtClean="0"/>
              <a:t>)</a:t>
            </a:r>
          </a:p>
          <a:p>
            <a:pPr marL="0" indent="0">
              <a:buNone/>
            </a:pPr>
            <a:r>
              <a:rPr lang="fr-FR" sz="2400" dirty="0" smtClean="0"/>
              <a:t>Emmanuel </a:t>
            </a:r>
            <a:r>
              <a:rPr lang="fr-FR" sz="2400" dirty="0" err="1" smtClean="0"/>
              <a:t>Dellandrea</a:t>
            </a:r>
            <a:r>
              <a:rPr lang="fr-FR" sz="2400" dirty="0" smtClean="0"/>
              <a:t> (Imagine)</a:t>
            </a:r>
          </a:p>
          <a:p>
            <a:pPr marL="0" indent="0">
              <a:buNone/>
            </a:pPr>
            <a:r>
              <a:rPr lang="fr-FR" sz="2400" dirty="0" smtClean="0"/>
              <a:t>Erwan Guillou (</a:t>
            </a:r>
            <a:r>
              <a:rPr lang="fr-FR" sz="2400" dirty="0" err="1" smtClean="0"/>
              <a:t>Saara</a:t>
            </a:r>
            <a:r>
              <a:rPr lang="fr-FR" sz="2400" dirty="0" smtClean="0"/>
              <a:t>)</a:t>
            </a:r>
          </a:p>
          <a:p>
            <a:pPr marL="0" indent="0">
              <a:buNone/>
            </a:pPr>
            <a:r>
              <a:rPr lang="fr-FR" sz="2400" dirty="0" smtClean="0"/>
              <a:t>Eric Lombardi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697918" y="1206087"/>
            <a:ext cx="4038941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7550" indent="-2667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6188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r-FR" sz="2400" dirty="0" smtClean="0"/>
              <a:t>Laetitia Matignon (SMA)</a:t>
            </a:r>
          </a:p>
          <a:p>
            <a:pPr marL="0" indent="0">
              <a:buFontTx/>
              <a:buNone/>
            </a:pPr>
            <a:r>
              <a:rPr lang="fr-FR" sz="2400" dirty="0" smtClean="0"/>
              <a:t>Lionel </a:t>
            </a:r>
            <a:r>
              <a:rPr lang="fr-FR" sz="2400" dirty="0" err="1" smtClean="0"/>
              <a:t>Medini</a:t>
            </a:r>
            <a:r>
              <a:rPr lang="fr-FR" sz="2400" dirty="0" smtClean="0"/>
              <a:t> (TWEAK)</a:t>
            </a:r>
          </a:p>
          <a:p>
            <a:pPr marL="0" indent="0">
              <a:buFontTx/>
              <a:buNone/>
            </a:pPr>
            <a:r>
              <a:rPr lang="fr-FR" sz="2400" dirty="0" smtClean="0"/>
              <a:t>Alexandre Meyer (</a:t>
            </a:r>
            <a:r>
              <a:rPr lang="fr-FR" sz="2400" dirty="0" err="1" smtClean="0"/>
              <a:t>Saara</a:t>
            </a:r>
            <a:r>
              <a:rPr lang="fr-FR" sz="2400" dirty="0" smtClean="0"/>
              <a:t>)</a:t>
            </a:r>
          </a:p>
          <a:p>
            <a:pPr marL="0" indent="0">
              <a:buFontTx/>
              <a:buNone/>
            </a:pPr>
            <a:r>
              <a:rPr lang="fr-FR" sz="2400" dirty="0" smtClean="0"/>
              <a:t>Serge </a:t>
            </a:r>
            <a:r>
              <a:rPr lang="fr-FR" sz="2400" dirty="0" err="1" smtClean="0"/>
              <a:t>Miguet</a:t>
            </a:r>
            <a:r>
              <a:rPr lang="fr-FR" sz="2400" dirty="0" smtClean="0"/>
              <a:t> (Imagine)</a:t>
            </a:r>
          </a:p>
          <a:p>
            <a:pPr marL="0" indent="0">
              <a:buFontTx/>
              <a:buNone/>
            </a:pPr>
            <a:r>
              <a:rPr lang="fr-FR" sz="2400" dirty="0" smtClean="0"/>
              <a:t>Mohand </a:t>
            </a:r>
            <a:r>
              <a:rPr lang="fr-FR" sz="2400" dirty="0" err="1" smtClean="0"/>
              <a:t>Said</a:t>
            </a:r>
            <a:r>
              <a:rPr lang="fr-FR" sz="2400" dirty="0" smtClean="0"/>
              <a:t> </a:t>
            </a:r>
            <a:r>
              <a:rPr lang="fr-FR" sz="2400" dirty="0" err="1" smtClean="0"/>
              <a:t>Hacid</a:t>
            </a:r>
            <a:r>
              <a:rPr lang="fr-FR" sz="2400" dirty="0" smtClean="0"/>
              <a:t> (BD)</a:t>
            </a:r>
          </a:p>
          <a:p>
            <a:pPr marL="0" indent="0">
              <a:buFontTx/>
              <a:buNone/>
            </a:pPr>
            <a:r>
              <a:rPr lang="fr-FR" sz="2400" dirty="0" smtClean="0"/>
              <a:t>Marin </a:t>
            </a:r>
            <a:r>
              <a:rPr lang="fr-FR" sz="2400" dirty="0" err="1" smtClean="0"/>
              <a:t>Scuturicci</a:t>
            </a:r>
            <a:r>
              <a:rPr lang="fr-FR" sz="2400" dirty="0" smtClean="0"/>
              <a:t> (BD)</a:t>
            </a:r>
          </a:p>
          <a:p>
            <a:pPr marL="0" indent="0">
              <a:buFontTx/>
              <a:buNone/>
            </a:pPr>
            <a:r>
              <a:rPr lang="fr-FR" sz="2400" dirty="0" smtClean="0"/>
              <a:t>Karim </a:t>
            </a:r>
            <a:r>
              <a:rPr lang="fr-FR" sz="2400" dirty="0" err="1" smtClean="0"/>
              <a:t>Sehaba</a:t>
            </a:r>
            <a:r>
              <a:rPr lang="fr-FR" sz="2400" dirty="0" smtClean="0"/>
              <a:t> (SICAL)</a:t>
            </a:r>
          </a:p>
          <a:p>
            <a:pPr marL="0" indent="0">
              <a:buFontTx/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21568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Points communs du GT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Fédérer les travaux scientifiques du LIRIS en robotique et en intelligence artificielle</a:t>
            </a:r>
          </a:p>
          <a:p>
            <a:r>
              <a:rPr lang="fr-FR" dirty="0"/>
              <a:t>Conception de systèmes intelligents anticipant nos besoins </a:t>
            </a:r>
            <a:endParaRPr lang="fr-FR" dirty="0" smtClean="0"/>
          </a:p>
          <a:p>
            <a:pPr lvl="1"/>
            <a:r>
              <a:rPr lang="fr-FR" sz="2400" dirty="0"/>
              <a:t>Applications </a:t>
            </a:r>
            <a:r>
              <a:rPr lang="fr-FR" sz="2400" dirty="0" smtClean="0"/>
              <a:t>mobiles, voitures assistées, IHM </a:t>
            </a:r>
            <a:r>
              <a:rPr lang="fr-FR" sz="2400" dirty="0"/>
              <a:t>intelligents</a:t>
            </a:r>
          </a:p>
          <a:p>
            <a:pPr lvl="1"/>
            <a:r>
              <a:rPr lang="fr-FR" sz="2400" dirty="0"/>
              <a:t>Vidéo-conférences « smart </a:t>
            </a:r>
            <a:r>
              <a:rPr lang="fr-FR" sz="2400" dirty="0" smtClean="0"/>
              <a:t>», Télé</a:t>
            </a:r>
            <a:r>
              <a:rPr lang="fr-FR" sz="2400" dirty="0"/>
              <a:t>-présence</a:t>
            </a:r>
          </a:p>
          <a:p>
            <a:pPr lvl="1"/>
            <a:r>
              <a:rPr lang="fr-FR" sz="2400" dirty="0"/>
              <a:t>Domotique, maintien au domicile</a:t>
            </a:r>
          </a:p>
          <a:p>
            <a:pPr marL="247650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146" y="4526866"/>
            <a:ext cx="4263202" cy="20427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53445" y="6581001"/>
            <a:ext cx="1475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Helvetica Light"/>
                <a:cs typeface="Helvetica Light"/>
              </a:rPr>
              <a:t>[Journal du CNRS]</a:t>
            </a:r>
          </a:p>
        </p:txBody>
      </p:sp>
    </p:spTree>
    <p:extLst>
      <p:ext uri="{BB962C8B-B14F-4D97-AF65-F5344CB8AC3E}">
        <p14:creationId xmlns:p14="http://schemas.microsoft.com/office/powerpoint/2010/main" val="157625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Thématiques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5" name="handpose-2016-54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596"/>
          <a:stretch/>
        </p:blipFill>
        <p:spPr>
          <a:xfrm>
            <a:off x="319975" y="1253655"/>
            <a:ext cx="2374633" cy="15459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9825" y="2860263"/>
            <a:ext cx="2473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Vision par ordinateur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979521" y="2858054"/>
            <a:ext cx="261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Machine Learning</a:t>
            </a:r>
            <a:endParaRPr lang="fr-FR" dirty="0"/>
          </a:p>
        </p:txBody>
      </p:sp>
      <p:grpSp>
        <p:nvGrpSpPr>
          <p:cNvPr id="269" name="Grouper 268"/>
          <p:cNvGrpSpPr/>
          <p:nvPr/>
        </p:nvGrpSpPr>
        <p:grpSpPr>
          <a:xfrm>
            <a:off x="3378132" y="1450235"/>
            <a:ext cx="1657685" cy="1067678"/>
            <a:chOff x="3190401" y="1450235"/>
            <a:chExt cx="1657685" cy="1067678"/>
          </a:xfrm>
        </p:grpSpPr>
        <p:grpSp>
          <p:nvGrpSpPr>
            <p:cNvPr id="143" name="Grouper 94"/>
            <p:cNvGrpSpPr/>
            <p:nvPr/>
          </p:nvGrpSpPr>
          <p:grpSpPr>
            <a:xfrm>
              <a:off x="3190401" y="1450235"/>
              <a:ext cx="824850" cy="1067678"/>
              <a:chOff x="2711427" y="2245209"/>
              <a:chExt cx="3618374" cy="3240297"/>
            </a:xfrm>
          </p:grpSpPr>
          <p:grpSp>
            <p:nvGrpSpPr>
              <p:cNvPr id="182" name="Grouper 181"/>
              <p:cNvGrpSpPr/>
              <p:nvPr/>
            </p:nvGrpSpPr>
            <p:grpSpPr>
              <a:xfrm>
                <a:off x="2711427" y="2245209"/>
                <a:ext cx="256172" cy="3240297"/>
                <a:chOff x="5914659" y="3269103"/>
                <a:chExt cx="253668" cy="3208624"/>
              </a:xfrm>
            </p:grpSpPr>
            <p:sp>
              <p:nvSpPr>
                <p:cNvPr id="253" name="Rectangle 252"/>
                <p:cNvSpPr/>
                <p:nvPr/>
              </p:nvSpPr>
              <p:spPr>
                <a:xfrm>
                  <a:off x="5914659" y="3469642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5914659" y="3269103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5914659" y="3870720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5914659" y="3670181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>
                  <a:off x="5914659" y="4271798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5914659" y="4071259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>
                  <a:off x="5914659" y="4672876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0" name="Rectangle 259"/>
                <p:cNvSpPr/>
                <p:nvPr/>
              </p:nvSpPr>
              <p:spPr>
                <a:xfrm>
                  <a:off x="5914659" y="4472337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1" name="Rectangle 260"/>
                <p:cNvSpPr/>
                <p:nvPr/>
              </p:nvSpPr>
              <p:spPr>
                <a:xfrm>
                  <a:off x="5914659" y="5073954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2" name="Rectangle 261"/>
                <p:cNvSpPr/>
                <p:nvPr/>
              </p:nvSpPr>
              <p:spPr>
                <a:xfrm>
                  <a:off x="5914659" y="4873415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5914659" y="5475032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4" name="Rectangle 263"/>
                <p:cNvSpPr/>
                <p:nvPr/>
              </p:nvSpPr>
              <p:spPr>
                <a:xfrm>
                  <a:off x="5914659" y="5274493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5" name="Rectangle 264"/>
                <p:cNvSpPr/>
                <p:nvPr/>
              </p:nvSpPr>
              <p:spPr>
                <a:xfrm>
                  <a:off x="5914659" y="5876110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>
                  <a:off x="5914659" y="5675571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7" name="Rectangle 266"/>
                <p:cNvSpPr/>
                <p:nvPr/>
              </p:nvSpPr>
              <p:spPr>
                <a:xfrm>
                  <a:off x="5914659" y="6277188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>
                  <a:off x="5914659" y="6076649"/>
                  <a:ext cx="253668" cy="200539"/>
                </a:xfrm>
                <a:prstGeom prst="rect">
                  <a:avLst/>
                </a:prstGeom>
                <a:noFill/>
                <a:ln w="28575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83" name="Rectangle 182"/>
              <p:cNvSpPr/>
              <p:nvPr/>
            </p:nvSpPr>
            <p:spPr>
              <a:xfrm>
                <a:off x="4671029" y="3561579"/>
                <a:ext cx="256172" cy="202519"/>
              </a:xfrm>
              <a:prstGeom prst="rect">
                <a:avLst/>
              </a:prstGeom>
              <a:noFill/>
              <a:ln w="28575" cmpd="sng"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84" name="Connecteur droit 22"/>
              <p:cNvCxnSpPr>
                <a:stCxn id="183" idx="1"/>
                <a:endCxn id="254" idx="3"/>
              </p:cNvCxnSpPr>
              <p:nvPr/>
            </p:nvCxnSpPr>
            <p:spPr>
              <a:xfrm flipH="1" flipV="1">
                <a:off x="2967599" y="2346469"/>
                <a:ext cx="1703430" cy="1316370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23"/>
              <p:cNvCxnSpPr>
                <a:stCxn id="183" idx="1"/>
                <a:endCxn id="253" idx="3"/>
              </p:cNvCxnSpPr>
              <p:nvPr/>
            </p:nvCxnSpPr>
            <p:spPr>
              <a:xfrm flipH="1" flipV="1">
                <a:off x="2967599" y="2548988"/>
                <a:ext cx="1703430" cy="1113851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24"/>
              <p:cNvCxnSpPr>
                <a:stCxn id="183" idx="1"/>
                <a:endCxn id="256" idx="3"/>
              </p:cNvCxnSpPr>
              <p:nvPr/>
            </p:nvCxnSpPr>
            <p:spPr>
              <a:xfrm flipH="1" flipV="1">
                <a:off x="2967599" y="2751506"/>
                <a:ext cx="1703430" cy="911333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25"/>
              <p:cNvCxnSpPr>
                <a:stCxn id="183" idx="1"/>
                <a:endCxn id="255" idx="3"/>
              </p:cNvCxnSpPr>
              <p:nvPr/>
            </p:nvCxnSpPr>
            <p:spPr>
              <a:xfrm flipH="1" flipV="1">
                <a:off x="2967599" y="2954025"/>
                <a:ext cx="1703430" cy="708814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26"/>
              <p:cNvCxnSpPr>
                <a:stCxn id="183" idx="1"/>
                <a:endCxn id="258" idx="3"/>
              </p:cNvCxnSpPr>
              <p:nvPr/>
            </p:nvCxnSpPr>
            <p:spPr>
              <a:xfrm flipH="1" flipV="1">
                <a:off x="2967599" y="3156543"/>
                <a:ext cx="1703430" cy="506296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27"/>
              <p:cNvCxnSpPr>
                <a:stCxn id="183" idx="1"/>
                <a:endCxn id="257" idx="3"/>
              </p:cNvCxnSpPr>
              <p:nvPr/>
            </p:nvCxnSpPr>
            <p:spPr>
              <a:xfrm flipH="1" flipV="1">
                <a:off x="2967599" y="3359062"/>
                <a:ext cx="1703430" cy="303777"/>
              </a:xfrm>
              <a:prstGeom prst="line">
                <a:avLst/>
              </a:prstGeom>
              <a:ln w="127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28"/>
              <p:cNvCxnSpPr>
                <a:stCxn id="183" idx="1"/>
                <a:endCxn id="260" idx="3"/>
              </p:cNvCxnSpPr>
              <p:nvPr/>
            </p:nvCxnSpPr>
            <p:spPr>
              <a:xfrm flipH="1" flipV="1">
                <a:off x="2967599" y="3561580"/>
                <a:ext cx="1703430" cy="101259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29"/>
              <p:cNvCxnSpPr>
                <a:stCxn id="183" idx="1"/>
                <a:endCxn id="266" idx="3"/>
              </p:cNvCxnSpPr>
              <p:nvPr/>
            </p:nvCxnSpPr>
            <p:spPr>
              <a:xfrm flipH="1">
                <a:off x="2967599" y="3662839"/>
                <a:ext cx="1703430" cy="1113853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30"/>
              <p:cNvCxnSpPr>
                <a:stCxn id="183" idx="1"/>
                <a:endCxn id="259" idx="3"/>
              </p:cNvCxnSpPr>
              <p:nvPr/>
            </p:nvCxnSpPr>
            <p:spPr>
              <a:xfrm flipH="1">
                <a:off x="2967599" y="3662839"/>
                <a:ext cx="1703430" cy="101260"/>
              </a:xfrm>
              <a:prstGeom prst="line">
                <a:avLst/>
              </a:prstGeom>
              <a:ln w="127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31"/>
              <p:cNvCxnSpPr>
                <a:stCxn id="183" idx="1"/>
                <a:endCxn id="263" idx="3"/>
              </p:cNvCxnSpPr>
              <p:nvPr/>
            </p:nvCxnSpPr>
            <p:spPr>
              <a:xfrm flipH="1">
                <a:off x="2967599" y="3662839"/>
                <a:ext cx="1703430" cy="911334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32"/>
              <p:cNvCxnSpPr>
                <a:stCxn id="183" idx="1"/>
                <a:endCxn id="264" idx="3"/>
              </p:cNvCxnSpPr>
              <p:nvPr/>
            </p:nvCxnSpPr>
            <p:spPr>
              <a:xfrm flipH="1">
                <a:off x="2967599" y="3662839"/>
                <a:ext cx="1703430" cy="708816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33"/>
              <p:cNvCxnSpPr>
                <a:stCxn id="183" idx="1"/>
                <a:endCxn id="261" idx="3"/>
              </p:cNvCxnSpPr>
              <p:nvPr/>
            </p:nvCxnSpPr>
            <p:spPr>
              <a:xfrm flipH="1">
                <a:off x="2967599" y="3662839"/>
                <a:ext cx="1703430" cy="506297"/>
              </a:xfrm>
              <a:prstGeom prst="line">
                <a:avLst/>
              </a:prstGeom>
              <a:ln w="127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34"/>
              <p:cNvCxnSpPr>
                <a:stCxn id="183" idx="1"/>
                <a:endCxn id="262" idx="3"/>
              </p:cNvCxnSpPr>
              <p:nvPr/>
            </p:nvCxnSpPr>
            <p:spPr>
              <a:xfrm flipH="1">
                <a:off x="2967599" y="3662839"/>
                <a:ext cx="1703430" cy="303779"/>
              </a:xfrm>
              <a:prstGeom prst="line">
                <a:avLst/>
              </a:prstGeom>
              <a:ln w="127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35"/>
              <p:cNvCxnSpPr>
                <a:stCxn id="183" idx="1"/>
                <a:endCxn id="265" idx="3"/>
              </p:cNvCxnSpPr>
              <p:nvPr/>
            </p:nvCxnSpPr>
            <p:spPr>
              <a:xfrm flipH="1">
                <a:off x="2967599" y="3662839"/>
                <a:ext cx="1703430" cy="1316371"/>
              </a:xfrm>
              <a:prstGeom prst="line">
                <a:avLst/>
              </a:prstGeom>
              <a:ln w="127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36"/>
              <p:cNvCxnSpPr>
                <a:stCxn id="183" idx="1"/>
                <a:endCxn id="268" idx="3"/>
              </p:cNvCxnSpPr>
              <p:nvPr/>
            </p:nvCxnSpPr>
            <p:spPr>
              <a:xfrm flipH="1">
                <a:off x="2967599" y="3662839"/>
                <a:ext cx="1703430" cy="1518890"/>
              </a:xfrm>
              <a:prstGeom prst="line">
                <a:avLst/>
              </a:prstGeom>
              <a:ln w="12700" cmpd="sng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37"/>
              <p:cNvCxnSpPr>
                <a:stCxn id="183" idx="1"/>
                <a:endCxn id="267" idx="3"/>
              </p:cNvCxnSpPr>
              <p:nvPr/>
            </p:nvCxnSpPr>
            <p:spPr>
              <a:xfrm flipH="1">
                <a:off x="2967599" y="3662839"/>
                <a:ext cx="1703430" cy="1721408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Rectangle 199"/>
              <p:cNvSpPr/>
              <p:nvPr/>
            </p:nvSpPr>
            <p:spPr>
              <a:xfrm>
                <a:off x="4671029" y="4325020"/>
                <a:ext cx="256172" cy="202519"/>
              </a:xfrm>
              <a:prstGeom prst="rect">
                <a:avLst/>
              </a:prstGeom>
              <a:noFill/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01" name="Connecteur droit 39"/>
              <p:cNvCxnSpPr>
                <a:stCxn id="200" idx="1"/>
                <a:endCxn id="254" idx="3"/>
              </p:cNvCxnSpPr>
              <p:nvPr/>
            </p:nvCxnSpPr>
            <p:spPr>
              <a:xfrm flipH="1" flipV="1">
                <a:off x="2967599" y="2346469"/>
                <a:ext cx="1703430" cy="2079811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40"/>
              <p:cNvCxnSpPr>
                <a:stCxn id="200" idx="1"/>
                <a:endCxn id="253" idx="3"/>
              </p:cNvCxnSpPr>
              <p:nvPr/>
            </p:nvCxnSpPr>
            <p:spPr>
              <a:xfrm flipH="1" flipV="1">
                <a:off x="2967599" y="2548988"/>
                <a:ext cx="1703430" cy="1877292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41"/>
              <p:cNvCxnSpPr>
                <a:stCxn id="200" idx="1"/>
                <a:endCxn id="256" idx="3"/>
              </p:cNvCxnSpPr>
              <p:nvPr/>
            </p:nvCxnSpPr>
            <p:spPr>
              <a:xfrm flipH="1" flipV="1">
                <a:off x="2967599" y="2751506"/>
                <a:ext cx="1703430" cy="167477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42"/>
              <p:cNvCxnSpPr>
                <a:stCxn id="200" idx="1"/>
                <a:endCxn id="255" idx="3"/>
              </p:cNvCxnSpPr>
              <p:nvPr/>
            </p:nvCxnSpPr>
            <p:spPr>
              <a:xfrm flipH="1" flipV="1">
                <a:off x="2967599" y="2954025"/>
                <a:ext cx="1703430" cy="1472255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43"/>
              <p:cNvCxnSpPr>
                <a:stCxn id="200" idx="1"/>
                <a:endCxn id="258" idx="3"/>
              </p:cNvCxnSpPr>
              <p:nvPr/>
            </p:nvCxnSpPr>
            <p:spPr>
              <a:xfrm flipH="1" flipV="1">
                <a:off x="2967599" y="3156543"/>
                <a:ext cx="1703430" cy="1269737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44"/>
              <p:cNvCxnSpPr>
                <a:stCxn id="200" idx="1"/>
                <a:endCxn id="257" idx="3"/>
              </p:cNvCxnSpPr>
              <p:nvPr/>
            </p:nvCxnSpPr>
            <p:spPr>
              <a:xfrm flipH="1" flipV="1">
                <a:off x="2967599" y="3359062"/>
                <a:ext cx="1703430" cy="1067218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necteur droit 45"/>
              <p:cNvCxnSpPr>
                <a:stCxn id="200" idx="1"/>
                <a:endCxn id="260" idx="3"/>
              </p:cNvCxnSpPr>
              <p:nvPr/>
            </p:nvCxnSpPr>
            <p:spPr>
              <a:xfrm flipH="1" flipV="1">
                <a:off x="2967599" y="3561580"/>
                <a:ext cx="1703430" cy="864700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Connecteur droit 46"/>
              <p:cNvCxnSpPr>
                <a:stCxn id="200" idx="1"/>
                <a:endCxn id="266" idx="3"/>
              </p:cNvCxnSpPr>
              <p:nvPr/>
            </p:nvCxnSpPr>
            <p:spPr>
              <a:xfrm flipH="1">
                <a:off x="2967599" y="4426280"/>
                <a:ext cx="1703430" cy="350412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cteur droit 47"/>
              <p:cNvCxnSpPr>
                <a:stCxn id="200" idx="1"/>
                <a:endCxn id="259" idx="3"/>
              </p:cNvCxnSpPr>
              <p:nvPr/>
            </p:nvCxnSpPr>
            <p:spPr>
              <a:xfrm flipH="1" flipV="1">
                <a:off x="2967599" y="3764099"/>
                <a:ext cx="1703430" cy="662181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necteur droit 48"/>
              <p:cNvCxnSpPr>
                <a:stCxn id="200" idx="1"/>
                <a:endCxn id="263" idx="3"/>
              </p:cNvCxnSpPr>
              <p:nvPr/>
            </p:nvCxnSpPr>
            <p:spPr>
              <a:xfrm flipH="1">
                <a:off x="2967599" y="4426280"/>
                <a:ext cx="1703430" cy="14789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49"/>
              <p:cNvCxnSpPr>
                <a:stCxn id="200" idx="1"/>
                <a:endCxn id="264" idx="3"/>
              </p:cNvCxnSpPr>
              <p:nvPr/>
            </p:nvCxnSpPr>
            <p:spPr>
              <a:xfrm flipH="1" flipV="1">
                <a:off x="2967599" y="4371655"/>
                <a:ext cx="1703430" cy="54625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Connecteur droit 50"/>
              <p:cNvCxnSpPr>
                <a:stCxn id="200" idx="1"/>
                <a:endCxn id="261" idx="3"/>
              </p:cNvCxnSpPr>
              <p:nvPr/>
            </p:nvCxnSpPr>
            <p:spPr>
              <a:xfrm flipH="1" flipV="1">
                <a:off x="2967599" y="4169136"/>
                <a:ext cx="1703430" cy="257144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51"/>
              <p:cNvCxnSpPr>
                <a:stCxn id="200" idx="1"/>
                <a:endCxn id="262" idx="3"/>
              </p:cNvCxnSpPr>
              <p:nvPr/>
            </p:nvCxnSpPr>
            <p:spPr>
              <a:xfrm flipH="1" flipV="1">
                <a:off x="2967599" y="3966618"/>
                <a:ext cx="1703430" cy="459662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necteur droit 52"/>
              <p:cNvCxnSpPr>
                <a:stCxn id="200" idx="1"/>
                <a:endCxn id="265" idx="3"/>
              </p:cNvCxnSpPr>
              <p:nvPr/>
            </p:nvCxnSpPr>
            <p:spPr>
              <a:xfrm flipH="1">
                <a:off x="2967599" y="4426280"/>
                <a:ext cx="1703430" cy="552930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53"/>
              <p:cNvCxnSpPr>
                <a:stCxn id="200" idx="1"/>
                <a:endCxn id="268" idx="3"/>
              </p:cNvCxnSpPr>
              <p:nvPr/>
            </p:nvCxnSpPr>
            <p:spPr>
              <a:xfrm flipH="1">
                <a:off x="2967599" y="4426280"/>
                <a:ext cx="1703430" cy="755449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Connecteur droit 54"/>
              <p:cNvCxnSpPr>
                <a:stCxn id="200" idx="1"/>
                <a:endCxn id="267" idx="3"/>
              </p:cNvCxnSpPr>
              <p:nvPr/>
            </p:nvCxnSpPr>
            <p:spPr>
              <a:xfrm flipH="1">
                <a:off x="2967599" y="4426280"/>
                <a:ext cx="1703430" cy="957967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Rectangle 216"/>
              <p:cNvSpPr/>
              <p:nvPr/>
            </p:nvSpPr>
            <p:spPr>
              <a:xfrm>
                <a:off x="4671029" y="3257802"/>
                <a:ext cx="256172" cy="202519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8" name="Connecteur droit 56"/>
              <p:cNvCxnSpPr>
                <a:stCxn id="217" idx="1"/>
                <a:endCxn id="254" idx="3"/>
              </p:cNvCxnSpPr>
              <p:nvPr/>
            </p:nvCxnSpPr>
            <p:spPr>
              <a:xfrm flipH="1" flipV="1">
                <a:off x="2967599" y="2346469"/>
                <a:ext cx="1703430" cy="1012593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57"/>
              <p:cNvCxnSpPr>
                <a:stCxn id="217" idx="1"/>
                <a:endCxn id="253" idx="3"/>
              </p:cNvCxnSpPr>
              <p:nvPr/>
            </p:nvCxnSpPr>
            <p:spPr>
              <a:xfrm flipH="1" flipV="1">
                <a:off x="2967599" y="2548988"/>
                <a:ext cx="1703430" cy="810074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necteur droit 58"/>
              <p:cNvCxnSpPr>
                <a:stCxn id="217" idx="1"/>
                <a:endCxn id="256" idx="3"/>
              </p:cNvCxnSpPr>
              <p:nvPr/>
            </p:nvCxnSpPr>
            <p:spPr>
              <a:xfrm flipH="1" flipV="1">
                <a:off x="2967599" y="2751506"/>
                <a:ext cx="1703430" cy="607556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59"/>
              <p:cNvCxnSpPr>
                <a:stCxn id="217" idx="1"/>
                <a:endCxn id="255" idx="3"/>
              </p:cNvCxnSpPr>
              <p:nvPr/>
            </p:nvCxnSpPr>
            <p:spPr>
              <a:xfrm flipH="1" flipV="1">
                <a:off x="2967599" y="2954025"/>
                <a:ext cx="1703430" cy="405037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onnecteur droit 60"/>
              <p:cNvCxnSpPr>
                <a:stCxn id="217" idx="1"/>
                <a:endCxn id="258" idx="3"/>
              </p:cNvCxnSpPr>
              <p:nvPr/>
            </p:nvCxnSpPr>
            <p:spPr>
              <a:xfrm flipH="1" flipV="1">
                <a:off x="2967599" y="3156543"/>
                <a:ext cx="1703430" cy="202519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61"/>
              <p:cNvCxnSpPr>
                <a:stCxn id="217" idx="1"/>
                <a:endCxn id="257" idx="3"/>
              </p:cNvCxnSpPr>
              <p:nvPr/>
            </p:nvCxnSpPr>
            <p:spPr>
              <a:xfrm flipH="1">
                <a:off x="2967599" y="3359062"/>
                <a:ext cx="1703430" cy="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onnecteur droit 62"/>
              <p:cNvCxnSpPr>
                <a:stCxn id="217" idx="1"/>
                <a:endCxn id="260" idx="3"/>
              </p:cNvCxnSpPr>
              <p:nvPr/>
            </p:nvCxnSpPr>
            <p:spPr>
              <a:xfrm flipH="1">
                <a:off x="2967599" y="3359062"/>
                <a:ext cx="1703430" cy="202518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63"/>
              <p:cNvCxnSpPr>
                <a:stCxn id="217" idx="1"/>
                <a:endCxn id="266" idx="3"/>
              </p:cNvCxnSpPr>
              <p:nvPr/>
            </p:nvCxnSpPr>
            <p:spPr>
              <a:xfrm flipH="1">
                <a:off x="2967599" y="3359062"/>
                <a:ext cx="1703430" cy="141763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necteur droit 64"/>
              <p:cNvCxnSpPr>
                <a:stCxn id="217" idx="1"/>
                <a:endCxn id="259" idx="3"/>
              </p:cNvCxnSpPr>
              <p:nvPr/>
            </p:nvCxnSpPr>
            <p:spPr>
              <a:xfrm flipH="1">
                <a:off x="2967599" y="3359062"/>
                <a:ext cx="1703430" cy="405037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65"/>
              <p:cNvCxnSpPr>
                <a:stCxn id="217" idx="1"/>
                <a:endCxn id="263" idx="3"/>
              </p:cNvCxnSpPr>
              <p:nvPr/>
            </p:nvCxnSpPr>
            <p:spPr>
              <a:xfrm flipH="1">
                <a:off x="2967599" y="3359062"/>
                <a:ext cx="1703430" cy="1215111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Connecteur droit 66"/>
              <p:cNvCxnSpPr>
                <a:stCxn id="217" idx="1"/>
                <a:endCxn id="264" idx="3"/>
              </p:cNvCxnSpPr>
              <p:nvPr/>
            </p:nvCxnSpPr>
            <p:spPr>
              <a:xfrm flipH="1">
                <a:off x="2967599" y="3359062"/>
                <a:ext cx="1703430" cy="1012593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67"/>
              <p:cNvCxnSpPr>
                <a:stCxn id="217" idx="1"/>
                <a:endCxn id="261" idx="3"/>
              </p:cNvCxnSpPr>
              <p:nvPr/>
            </p:nvCxnSpPr>
            <p:spPr>
              <a:xfrm flipH="1">
                <a:off x="2967599" y="3359062"/>
                <a:ext cx="1703430" cy="810074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necteur droit 68"/>
              <p:cNvCxnSpPr>
                <a:stCxn id="217" idx="1"/>
                <a:endCxn id="262" idx="3"/>
              </p:cNvCxnSpPr>
              <p:nvPr/>
            </p:nvCxnSpPr>
            <p:spPr>
              <a:xfrm flipH="1">
                <a:off x="2967599" y="3359062"/>
                <a:ext cx="1703430" cy="607556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69"/>
              <p:cNvCxnSpPr>
                <a:stCxn id="217" idx="1"/>
                <a:endCxn id="265" idx="3"/>
              </p:cNvCxnSpPr>
              <p:nvPr/>
            </p:nvCxnSpPr>
            <p:spPr>
              <a:xfrm flipH="1">
                <a:off x="2967599" y="3359062"/>
                <a:ext cx="1703430" cy="1620148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onnecteur droit 70"/>
              <p:cNvCxnSpPr>
                <a:stCxn id="217" idx="1"/>
                <a:endCxn id="268" idx="3"/>
              </p:cNvCxnSpPr>
              <p:nvPr/>
            </p:nvCxnSpPr>
            <p:spPr>
              <a:xfrm flipH="1">
                <a:off x="2967599" y="3359062"/>
                <a:ext cx="1703430" cy="1822667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71"/>
              <p:cNvCxnSpPr>
                <a:stCxn id="217" idx="1"/>
                <a:endCxn id="267" idx="3"/>
              </p:cNvCxnSpPr>
              <p:nvPr/>
            </p:nvCxnSpPr>
            <p:spPr>
              <a:xfrm flipH="1">
                <a:off x="2967599" y="3359062"/>
                <a:ext cx="1703430" cy="2025185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Espace réservé du contenu 2"/>
              <p:cNvSpPr txBox="1">
                <a:spLocks/>
              </p:cNvSpPr>
              <p:nvPr/>
            </p:nvSpPr>
            <p:spPr>
              <a:xfrm rot="5400000">
                <a:off x="4647563" y="4165080"/>
                <a:ext cx="1180360" cy="3063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Helvetica Light"/>
                    <a:ea typeface="+mn-ea"/>
                    <a:cs typeface="Helvetica Light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Helvetica Light"/>
                    <a:ea typeface="+mn-ea"/>
                    <a:cs typeface="Helvetica Light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Helvetica Light"/>
                    <a:ea typeface="+mn-ea"/>
                    <a:cs typeface="Helvetica Light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kern="1200">
                    <a:solidFill>
                      <a:schemeClr val="tx1"/>
                    </a:solidFill>
                    <a:latin typeface="Helvetica Light"/>
                    <a:ea typeface="+mn-ea"/>
                    <a:cs typeface="Helvetica Light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600" kern="1200">
                    <a:solidFill>
                      <a:schemeClr val="tx1"/>
                    </a:solidFill>
                    <a:latin typeface="Helvetica Light"/>
                    <a:ea typeface="+mn-ea"/>
                    <a:cs typeface="Helvetica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fr-FR" sz="4000" dirty="0">
                  <a:solidFill>
                    <a:srgbClr val="376092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6073629" y="3567888"/>
                <a:ext cx="256172" cy="202520"/>
              </a:xfrm>
              <a:prstGeom prst="rect">
                <a:avLst/>
              </a:prstGeom>
              <a:noFill/>
              <a:ln w="28575" cmpd="sng">
                <a:solidFill>
                  <a:srgbClr val="77933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36" name="Connecteur droit 74"/>
              <p:cNvCxnSpPr>
                <a:stCxn id="235" idx="1"/>
                <a:endCxn id="217" idx="3"/>
              </p:cNvCxnSpPr>
              <p:nvPr/>
            </p:nvCxnSpPr>
            <p:spPr>
              <a:xfrm flipH="1" flipV="1">
                <a:off x="4927200" y="3359063"/>
                <a:ext cx="1146429" cy="310086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75"/>
              <p:cNvCxnSpPr>
                <a:stCxn id="235" idx="1"/>
                <a:endCxn id="183" idx="3"/>
              </p:cNvCxnSpPr>
              <p:nvPr/>
            </p:nvCxnSpPr>
            <p:spPr>
              <a:xfrm flipH="1" flipV="1">
                <a:off x="4927200" y="3662839"/>
                <a:ext cx="1146429" cy="6309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necteur droit 76"/>
              <p:cNvCxnSpPr>
                <a:stCxn id="235" idx="1"/>
              </p:cNvCxnSpPr>
              <p:nvPr/>
            </p:nvCxnSpPr>
            <p:spPr>
              <a:xfrm flipH="1">
                <a:off x="4972388" y="3669148"/>
                <a:ext cx="1101241" cy="0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77"/>
              <p:cNvCxnSpPr>
                <a:stCxn id="235" idx="1"/>
              </p:cNvCxnSpPr>
              <p:nvPr/>
            </p:nvCxnSpPr>
            <p:spPr>
              <a:xfrm flipH="1">
                <a:off x="4972388" y="3669148"/>
                <a:ext cx="1101241" cy="225023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Connecteur droit 78"/>
              <p:cNvCxnSpPr>
                <a:stCxn id="235" idx="1"/>
                <a:endCxn id="200" idx="3"/>
              </p:cNvCxnSpPr>
              <p:nvPr/>
            </p:nvCxnSpPr>
            <p:spPr>
              <a:xfrm flipH="1">
                <a:off x="4927200" y="3669148"/>
                <a:ext cx="1146429" cy="757132"/>
              </a:xfrm>
              <a:prstGeom prst="line">
                <a:avLst/>
              </a:prstGeom>
              <a:ln w="12700" cmpd="sng">
                <a:solidFill>
                  <a:srgbClr val="77933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1" name="Rectangle 240"/>
              <p:cNvSpPr/>
              <p:nvPr/>
            </p:nvSpPr>
            <p:spPr>
              <a:xfrm>
                <a:off x="6073629" y="4333720"/>
                <a:ext cx="256172" cy="202520"/>
              </a:xfrm>
              <a:prstGeom prst="rect">
                <a:avLst/>
              </a:prstGeom>
              <a:noFill/>
              <a:ln w="28575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42" name="Connecteur droit 80"/>
              <p:cNvCxnSpPr>
                <a:stCxn id="241" idx="1"/>
                <a:endCxn id="217" idx="3"/>
              </p:cNvCxnSpPr>
              <p:nvPr/>
            </p:nvCxnSpPr>
            <p:spPr>
              <a:xfrm flipH="1" flipV="1">
                <a:off x="4927200" y="3359063"/>
                <a:ext cx="1146429" cy="1075918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81"/>
              <p:cNvCxnSpPr>
                <a:stCxn id="241" idx="1"/>
                <a:endCxn id="183" idx="3"/>
              </p:cNvCxnSpPr>
              <p:nvPr/>
            </p:nvCxnSpPr>
            <p:spPr>
              <a:xfrm flipH="1" flipV="1">
                <a:off x="4927200" y="3662839"/>
                <a:ext cx="1146429" cy="772141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necteur droit 82"/>
              <p:cNvCxnSpPr>
                <a:stCxn id="241" idx="1"/>
              </p:cNvCxnSpPr>
              <p:nvPr/>
            </p:nvCxnSpPr>
            <p:spPr>
              <a:xfrm flipH="1" flipV="1">
                <a:off x="4972388" y="4108697"/>
                <a:ext cx="1101241" cy="326283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83"/>
              <p:cNvCxnSpPr>
                <a:stCxn id="241" idx="1"/>
              </p:cNvCxnSpPr>
              <p:nvPr/>
            </p:nvCxnSpPr>
            <p:spPr>
              <a:xfrm flipH="1" flipV="1">
                <a:off x="4972388" y="4333720"/>
                <a:ext cx="1101241" cy="101260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necteur droit 84"/>
              <p:cNvCxnSpPr>
                <a:stCxn id="241" idx="1"/>
                <a:endCxn id="200" idx="3"/>
              </p:cNvCxnSpPr>
              <p:nvPr/>
            </p:nvCxnSpPr>
            <p:spPr>
              <a:xfrm flipH="1" flipV="1">
                <a:off x="4927200" y="4426280"/>
                <a:ext cx="1146429" cy="8700"/>
              </a:xfrm>
              <a:prstGeom prst="line">
                <a:avLst/>
              </a:prstGeom>
              <a:ln w="127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Rectangle 246"/>
              <p:cNvSpPr/>
              <p:nvPr/>
            </p:nvSpPr>
            <p:spPr>
              <a:xfrm>
                <a:off x="6073629" y="3264112"/>
                <a:ext cx="256172" cy="202520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48" name="Connecteur droit 86"/>
              <p:cNvCxnSpPr>
                <a:stCxn id="247" idx="1"/>
                <a:endCxn id="217" idx="3"/>
              </p:cNvCxnSpPr>
              <p:nvPr/>
            </p:nvCxnSpPr>
            <p:spPr>
              <a:xfrm flipH="1" flipV="1">
                <a:off x="4927200" y="3359063"/>
                <a:ext cx="1146429" cy="6309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87"/>
              <p:cNvCxnSpPr>
                <a:stCxn id="247" idx="1"/>
                <a:endCxn id="183" idx="3"/>
              </p:cNvCxnSpPr>
              <p:nvPr/>
            </p:nvCxnSpPr>
            <p:spPr>
              <a:xfrm flipH="1">
                <a:off x="4927200" y="3365372"/>
                <a:ext cx="1146429" cy="297467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onnecteur droit 88"/>
              <p:cNvCxnSpPr>
                <a:stCxn id="247" idx="1"/>
              </p:cNvCxnSpPr>
              <p:nvPr/>
            </p:nvCxnSpPr>
            <p:spPr>
              <a:xfrm flipH="1">
                <a:off x="4972388" y="3365372"/>
                <a:ext cx="1101241" cy="303777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89"/>
              <p:cNvCxnSpPr>
                <a:stCxn id="247" idx="1"/>
              </p:cNvCxnSpPr>
              <p:nvPr/>
            </p:nvCxnSpPr>
            <p:spPr>
              <a:xfrm flipH="1">
                <a:off x="4972388" y="3365372"/>
                <a:ext cx="1101241" cy="528800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onnecteur droit 90"/>
              <p:cNvCxnSpPr>
                <a:stCxn id="247" idx="1"/>
                <a:endCxn id="200" idx="3"/>
              </p:cNvCxnSpPr>
              <p:nvPr/>
            </p:nvCxnSpPr>
            <p:spPr>
              <a:xfrm flipH="1">
                <a:off x="4927200" y="3365372"/>
                <a:ext cx="1146429" cy="1060908"/>
              </a:xfrm>
              <a:prstGeom prst="line">
                <a:avLst/>
              </a:prstGeom>
              <a:ln w="127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4" name="Connecteur droit 74"/>
            <p:cNvCxnSpPr/>
            <p:nvPr/>
          </p:nvCxnSpPr>
          <p:spPr>
            <a:xfrm flipH="1" flipV="1">
              <a:off x="4018794" y="1822300"/>
              <a:ext cx="261342" cy="102173"/>
            </a:xfrm>
            <a:prstGeom prst="line">
              <a:avLst/>
            </a:prstGeom>
            <a:ln w="12700" cmpd="sng">
              <a:solidFill>
                <a:srgbClr val="779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80"/>
            <p:cNvCxnSpPr/>
            <p:nvPr/>
          </p:nvCxnSpPr>
          <p:spPr>
            <a:xfrm flipH="1" flipV="1">
              <a:off x="4018794" y="1822300"/>
              <a:ext cx="261342" cy="354515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82"/>
            <p:cNvCxnSpPr/>
            <p:nvPr/>
          </p:nvCxnSpPr>
          <p:spPr>
            <a:xfrm flipH="1" flipV="1">
              <a:off x="4029095" y="2069305"/>
              <a:ext cx="251041" cy="10751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83"/>
            <p:cNvCxnSpPr/>
            <p:nvPr/>
          </p:nvCxnSpPr>
          <p:spPr>
            <a:xfrm flipH="1" flipV="1">
              <a:off x="4029095" y="2143449"/>
              <a:ext cx="251041" cy="33365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84"/>
            <p:cNvCxnSpPr/>
            <p:nvPr/>
          </p:nvCxnSpPr>
          <p:spPr>
            <a:xfrm flipH="1" flipV="1">
              <a:off x="4018794" y="2173948"/>
              <a:ext cx="261342" cy="2867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86"/>
            <p:cNvCxnSpPr/>
            <p:nvPr/>
          </p:nvCxnSpPr>
          <p:spPr>
            <a:xfrm flipH="1" flipV="1">
              <a:off x="4018794" y="1822300"/>
              <a:ext cx="261342" cy="2079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87"/>
            <p:cNvCxnSpPr/>
            <p:nvPr/>
          </p:nvCxnSpPr>
          <p:spPr>
            <a:xfrm flipH="1">
              <a:off x="4018794" y="1824379"/>
              <a:ext cx="261342" cy="98015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89"/>
            <p:cNvCxnSpPr/>
            <p:nvPr/>
          </p:nvCxnSpPr>
          <p:spPr>
            <a:xfrm flipH="1">
              <a:off x="4029095" y="1824379"/>
              <a:ext cx="251041" cy="17424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90"/>
            <p:cNvCxnSpPr/>
            <p:nvPr/>
          </p:nvCxnSpPr>
          <p:spPr>
            <a:xfrm flipH="1">
              <a:off x="4018794" y="1824379"/>
              <a:ext cx="261342" cy="34957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52"/>
            <p:cNvSpPr/>
            <p:nvPr/>
          </p:nvSpPr>
          <p:spPr>
            <a:xfrm>
              <a:off x="4280136" y="1891108"/>
              <a:ext cx="58397" cy="66730"/>
            </a:xfrm>
            <a:prstGeom prst="rect">
              <a:avLst/>
            </a:prstGeom>
            <a:noFill/>
            <a:ln w="28575" cmpd="sng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4280136" y="2143450"/>
              <a:ext cx="58397" cy="66730"/>
            </a:xfrm>
            <a:prstGeom prst="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4280136" y="1791014"/>
              <a:ext cx="58397" cy="6673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Espace réservé du contenu 2"/>
            <p:cNvSpPr txBox="1">
              <a:spLocks/>
            </p:cNvSpPr>
            <p:nvPr/>
          </p:nvSpPr>
          <p:spPr>
            <a:xfrm rot="5400000">
              <a:off x="3888726" y="2100354"/>
              <a:ext cx="388929" cy="698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fr-FR" sz="4000" dirty="0">
                <a:solidFill>
                  <a:srgbClr val="376092"/>
                </a:solidFill>
              </a:endParaRPr>
            </a:p>
          </p:txBody>
        </p:sp>
        <p:sp>
          <p:nvSpPr>
            <p:cNvPr id="157" name="Espace réservé du contenu 2"/>
            <p:cNvSpPr txBox="1">
              <a:spLocks/>
            </p:cNvSpPr>
            <p:nvPr/>
          </p:nvSpPr>
          <p:spPr>
            <a:xfrm rot="5400000">
              <a:off x="4214140" y="2111568"/>
              <a:ext cx="388929" cy="698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fr-FR" sz="4000" dirty="0">
                <a:solidFill>
                  <a:srgbClr val="376092"/>
                </a:solidFill>
              </a:endParaRPr>
            </a:p>
          </p:txBody>
        </p:sp>
        <p:sp>
          <p:nvSpPr>
            <p:cNvPr id="158" name="Espace réservé du contenu 2"/>
            <p:cNvSpPr txBox="1">
              <a:spLocks/>
            </p:cNvSpPr>
            <p:nvPr/>
          </p:nvSpPr>
          <p:spPr>
            <a:xfrm rot="5400000">
              <a:off x="4389751" y="2104346"/>
              <a:ext cx="388929" cy="698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fr-FR" sz="4000" dirty="0">
                <a:solidFill>
                  <a:srgbClr val="376092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789689" y="1972138"/>
              <a:ext cx="58397" cy="66730"/>
            </a:xfrm>
            <a:prstGeom prst="rect">
              <a:avLst/>
            </a:prstGeom>
            <a:noFill/>
            <a:ln w="28575" cmpd="sng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0" name="Connecteur droit 74"/>
            <p:cNvCxnSpPr>
              <a:stCxn id="159" idx="1"/>
            </p:cNvCxnSpPr>
            <p:nvPr/>
          </p:nvCxnSpPr>
          <p:spPr>
            <a:xfrm flipH="1" flipV="1">
              <a:off x="4528347" y="1823211"/>
              <a:ext cx="261342" cy="182293"/>
            </a:xfrm>
            <a:prstGeom prst="line">
              <a:avLst/>
            </a:prstGeom>
            <a:ln w="12700" cmpd="sng">
              <a:solidFill>
                <a:srgbClr val="779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75"/>
            <p:cNvCxnSpPr>
              <a:stCxn id="159" idx="1"/>
            </p:cNvCxnSpPr>
            <p:nvPr/>
          </p:nvCxnSpPr>
          <p:spPr>
            <a:xfrm flipH="1" flipV="1">
              <a:off x="4528347" y="1923304"/>
              <a:ext cx="261342" cy="82199"/>
            </a:xfrm>
            <a:prstGeom prst="line">
              <a:avLst/>
            </a:prstGeom>
            <a:ln w="12700" cmpd="sng">
              <a:solidFill>
                <a:srgbClr val="779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76"/>
            <p:cNvCxnSpPr>
              <a:stCxn id="159" idx="1"/>
            </p:cNvCxnSpPr>
            <p:nvPr/>
          </p:nvCxnSpPr>
          <p:spPr>
            <a:xfrm flipH="1">
              <a:off x="4538648" y="2005503"/>
              <a:ext cx="251041" cy="0"/>
            </a:xfrm>
            <a:prstGeom prst="line">
              <a:avLst/>
            </a:prstGeom>
            <a:ln w="12700" cmpd="sng">
              <a:solidFill>
                <a:srgbClr val="779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77"/>
            <p:cNvCxnSpPr>
              <a:stCxn id="159" idx="1"/>
            </p:cNvCxnSpPr>
            <p:nvPr/>
          </p:nvCxnSpPr>
          <p:spPr>
            <a:xfrm flipH="1">
              <a:off x="4538648" y="2005503"/>
              <a:ext cx="251041" cy="74145"/>
            </a:xfrm>
            <a:prstGeom prst="line">
              <a:avLst/>
            </a:prstGeom>
            <a:ln w="12700" cmpd="sng">
              <a:solidFill>
                <a:srgbClr val="779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78"/>
            <p:cNvCxnSpPr>
              <a:stCxn id="159" idx="1"/>
            </p:cNvCxnSpPr>
            <p:nvPr/>
          </p:nvCxnSpPr>
          <p:spPr>
            <a:xfrm flipH="1">
              <a:off x="4528347" y="2005503"/>
              <a:ext cx="261342" cy="169355"/>
            </a:xfrm>
            <a:prstGeom prst="line">
              <a:avLst/>
            </a:prstGeom>
            <a:ln w="12700" cmpd="sng">
              <a:solidFill>
                <a:srgbClr val="779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Rectangle 164"/>
            <p:cNvSpPr/>
            <p:nvPr/>
          </p:nvSpPr>
          <p:spPr>
            <a:xfrm>
              <a:off x="4789689" y="2079648"/>
              <a:ext cx="58397" cy="66730"/>
            </a:xfrm>
            <a:prstGeom prst="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6" name="Connecteur droit 80"/>
            <p:cNvCxnSpPr>
              <a:stCxn id="165" idx="1"/>
            </p:cNvCxnSpPr>
            <p:nvPr/>
          </p:nvCxnSpPr>
          <p:spPr>
            <a:xfrm flipH="1" flipV="1">
              <a:off x="4528347" y="1823210"/>
              <a:ext cx="261342" cy="289803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81"/>
            <p:cNvCxnSpPr>
              <a:stCxn id="165" idx="1"/>
            </p:cNvCxnSpPr>
            <p:nvPr/>
          </p:nvCxnSpPr>
          <p:spPr>
            <a:xfrm flipH="1" flipV="1">
              <a:off x="4528347" y="1923305"/>
              <a:ext cx="261342" cy="189709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82"/>
            <p:cNvCxnSpPr>
              <a:stCxn id="165" idx="1"/>
            </p:cNvCxnSpPr>
            <p:nvPr/>
          </p:nvCxnSpPr>
          <p:spPr>
            <a:xfrm flipH="1" flipV="1">
              <a:off x="4538648" y="2005503"/>
              <a:ext cx="251041" cy="107510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83"/>
            <p:cNvCxnSpPr>
              <a:stCxn id="165" idx="1"/>
            </p:cNvCxnSpPr>
            <p:nvPr/>
          </p:nvCxnSpPr>
          <p:spPr>
            <a:xfrm flipH="1" flipV="1">
              <a:off x="4538648" y="2079648"/>
              <a:ext cx="251041" cy="33365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84"/>
            <p:cNvCxnSpPr>
              <a:stCxn id="165" idx="1"/>
            </p:cNvCxnSpPr>
            <p:nvPr/>
          </p:nvCxnSpPr>
          <p:spPr>
            <a:xfrm flipH="1">
              <a:off x="4528347" y="2113013"/>
              <a:ext cx="261342" cy="61845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Rectangle 170"/>
            <p:cNvSpPr/>
            <p:nvPr/>
          </p:nvSpPr>
          <p:spPr>
            <a:xfrm>
              <a:off x="4789689" y="1872044"/>
              <a:ext cx="58397" cy="6673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2" name="Connecteur droit 86"/>
            <p:cNvCxnSpPr>
              <a:stCxn id="171" idx="1"/>
            </p:cNvCxnSpPr>
            <p:nvPr/>
          </p:nvCxnSpPr>
          <p:spPr>
            <a:xfrm flipH="1" flipV="1">
              <a:off x="4528347" y="1823210"/>
              <a:ext cx="261342" cy="82199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87"/>
            <p:cNvCxnSpPr>
              <a:stCxn id="171" idx="1"/>
            </p:cNvCxnSpPr>
            <p:nvPr/>
          </p:nvCxnSpPr>
          <p:spPr>
            <a:xfrm flipH="1">
              <a:off x="4528347" y="1905409"/>
              <a:ext cx="261342" cy="17896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88"/>
            <p:cNvCxnSpPr>
              <a:stCxn id="171" idx="1"/>
            </p:cNvCxnSpPr>
            <p:nvPr/>
          </p:nvCxnSpPr>
          <p:spPr>
            <a:xfrm flipH="1">
              <a:off x="4538648" y="1905408"/>
              <a:ext cx="251041" cy="100094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89"/>
            <p:cNvCxnSpPr>
              <a:stCxn id="171" idx="1"/>
            </p:cNvCxnSpPr>
            <p:nvPr/>
          </p:nvCxnSpPr>
          <p:spPr>
            <a:xfrm flipH="1">
              <a:off x="4538648" y="1905408"/>
              <a:ext cx="251041" cy="17424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90"/>
            <p:cNvCxnSpPr>
              <a:stCxn id="171" idx="1"/>
            </p:cNvCxnSpPr>
            <p:nvPr/>
          </p:nvCxnSpPr>
          <p:spPr>
            <a:xfrm flipH="1">
              <a:off x="4528347" y="1905408"/>
              <a:ext cx="261342" cy="26945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/>
            <p:cNvSpPr/>
            <p:nvPr/>
          </p:nvSpPr>
          <p:spPr>
            <a:xfrm>
              <a:off x="4466602" y="1890728"/>
              <a:ext cx="58397" cy="66730"/>
            </a:xfrm>
            <a:prstGeom prst="rect">
              <a:avLst/>
            </a:prstGeom>
            <a:noFill/>
            <a:ln w="28575" cmpd="sng"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466602" y="2143069"/>
              <a:ext cx="58397" cy="66730"/>
            </a:xfrm>
            <a:prstGeom prst="rect">
              <a:avLst/>
            </a:prstGeom>
            <a:noFill/>
            <a:ln w="28575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466602" y="1790633"/>
              <a:ext cx="58397" cy="6673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space réservé du contenu 2"/>
            <p:cNvSpPr txBox="1">
              <a:spLocks/>
            </p:cNvSpPr>
            <p:nvPr/>
          </p:nvSpPr>
          <p:spPr>
            <a:xfrm rot="10800000">
              <a:off x="4211888" y="2023102"/>
              <a:ext cx="269077" cy="1009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Helvetica Light"/>
                  <a:ea typeface="+mn-ea"/>
                  <a:cs typeface="Helvetica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fr-FR" sz="4000" dirty="0">
                <a:solidFill>
                  <a:srgbClr val="376092"/>
                </a:solidFill>
              </a:endParaRPr>
            </a:p>
          </p:txBody>
        </p:sp>
        <p:sp>
          <p:nvSpPr>
            <p:cNvPr id="181" name="Espace réservé du contenu 2"/>
            <p:cNvSpPr txBox="1">
              <a:spLocks/>
            </p:cNvSpPr>
            <p:nvPr/>
          </p:nvSpPr>
          <p:spPr>
            <a:xfrm>
              <a:off x="4638150" y="2208912"/>
              <a:ext cx="60395" cy="1339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fr-FR" sz="1800" dirty="0">
                <a:latin typeface="Times New Roman"/>
                <a:cs typeface="Times New Roman"/>
              </a:endParaRPr>
            </a:p>
          </p:txBody>
        </p:sp>
      </p:grpSp>
      <p:sp>
        <p:nvSpPr>
          <p:cNvPr id="270" name="ZoneTexte 269"/>
          <p:cNvSpPr txBox="1"/>
          <p:nvPr/>
        </p:nvSpPr>
        <p:spPr>
          <a:xfrm>
            <a:off x="249581" y="5263311"/>
            <a:ext cx="2619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Interfaces homme machine</a:t>
            </a:r>
            <a:endParaRPr lang="fr-FR" dirty="0"/>
          </a:p>
        </p:txBody>
      </p:sp>
      <p:sp>
        <p:nvSpPr>
          <p:cNvPr id="271" name="ZoneTexte 270"/>
          <p:cNvSpPr txBox="1"/>
          <p:nvPr/>
        </p:nvSpPr>
        <p:spPr>
          <a:xfrm>
            <a:off x="331305" y="3688509"/>
            <a:ext cx="2396434" cy="1477328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Votre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image </a:t>
            </a:r>
          </a:p>
          <a:p>
            <a:pPr algn="ctr"/>
            <a:endParaRPr lang="fr-F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ICI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2" name="ZoneTexte 271"/>
          <p:cNvSpPr txBox="1"/>
          <p:nvPr/>
        </p:nvSpPr>
        <p:spPr>
          <a:xfrm>
            <a:off x="3112045" y="3686301"/>
            <a:ext cx="2396434" cy="1477328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Votre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image </a:t>
            </a:r>
          </a:p>
          <a:p>
            <a:pPr algn="ctr"/>
            <a:endParaRPr lang="fr-F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ICI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3" name="ZoneTexte 272"/>
          <p:cNvSpPr txBox="1"/>
          <p:nvPr/>
        </p:nvSpPr>
        <p:spPr>
          <a:xfrm>
            <a:off x="6036349" y="3673049"/>
            <a:ext cx="2396434" cy="1477328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Votre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image </a:t>
            </a:r>
          </a:p>
          <a:p>
            <a:pPr algn="ctr"/>
            <a:endParaRPr lang="fr-F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ICI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5" name="ZoneTexte 274"/>
          <p:cNvSpPr txBox="1"/>
          <p:nvPr/>
        </p:nvSpPr>
        <p:spPr>
          <a:xfrm>
            <a:off x="6034140" y="1340679"/>
            <a:ext cx="2396434" cy="1477328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Votre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image </a:t>
            </a:r>
          </a:p>
          <a:p>
            <a:pPr algn="ctr"/>
            <a:endParaRPr lang="fr-F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ICI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6" name="ZoneTexte 275"/>
          <p:cNvSpPr txBox="1"/>
          <p:nvPr/>
        </p:nvSpPr>
        <p:spPr>
          <a:xfrm>
            <a:off x="5914878" y="2888976"/>
            <a:ext cx="2619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Agents, processus décisionnels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301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er 44"/>
          <p:cNvGrpSpPr/>
          <p:nvPr/>
        </p:nvGrpSpPr>
        <p:grpSpPr>
          <a:xfrm>
            <a:off x="5941641" y="1081452"/>
            <a:ext cx="1990880" cy="2605335"/>
            <a:chOff x="3718673" y="1252951"/>
            <a:chExt cx="1949922" cy="2551736"/>
          </a:xfrm>
        </p:grpSpPr>
        <p:pic>
          <p:nvPicPr>
            <p:cNvPr id="5121" name="Picture 4" descr="animated_crbmresult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673" y="1252951"/>
              <a:ext cx="1782811" cy="2075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0" name="Rectangle 40"/>
            <p:cNvSpPr>
              <a:spLocks noChangeArrowheads="1"/>
            </p:cNvSpPr>
            <p:nvPr/>
          </p:nvSpPr>
          <p:spPr bwMode="auto">
            <a:xfrm>
              <a:off x="3864226" y="3435355"/>
              <a:ext cx="180436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b="0" dirty="0" smtClean="0">
                  <a:latin typeface="Helvetica Light"/>
                  <a:cs typeface="Helvetica Light"/>
                </a:rPr>
                <a:t>Activités</a:t>
              </a:r>
            </a:p>
          </p:txBody>
        </p:sp>
      </p:grpSp>
      <p:sp>
        <p:nvSpPr>
          <p:cNvPr id="60" name="Titre 1"/>
          <p:cNvSpPr>
            <a:spLocks noGrp="1"/>
          </p:cNvSpPr>
          <p:nvPr>
            <p:ph type="title"/>
          </p:nvPr>
        </p:nvSpPr>
        <p:spPr>
          <a:xfrm>
            <a:off x="154672" y="10680"/>
            <a:ext cx="8767495" cy="1059489"/>
          </a:xfrm>
        </p:spPr>
        <p:txBody>
          <a:bodyPr>
            <a:normAutofit/>
          </a:bodyPr>
          <a:lstStyle/>
          <a:p>
            <a:r>
              <a:rPr lang="fr-CA" dirty="0" smtClean="0"/>
              <a:t>Thématique : vision par ordinateur</a:t>
            </a:r>
            <a:endParaRPr lang="fr-CA" dirty="0"/>
          </a:p>
        </p:txBody>
      </p:sp>
      <p:pic>
        <p:nvPicPr>
          <p:cNvPr id="35" name="Image 34" descr="animated_kitti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6" y="3908562"/>
            <a:ext cx="4704217" cy="1411267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850056" y="1085777"/>
            <a:ext cx="4967856" cy="2727614"/>
            <a:chOff x="142167" y="1231526"/>
            <a:chExt cx="3626502" cy="1991140"/>
          </a:xfrm>
        </p:grpSpPr>
        <p:grpSp>
          <p:nvGrpSpPr>
            <p:cNvPr id="27" name="Grouper 26"/>
            <p:cNvGrpSpPr/>
            <p:nvPr/>
          </p:nvGrpSpPr>
          <p:grpSpPr>
            <a:xfrm>
              <a:off x="142167" y="1238026"/>
              <a:ext cx="1743045" cy="1984640"/>
              <a:chOff x="4628810" y="4255189"/>
              <a:chExt cx="1743045" cy="1984640"/>
            </a:xfrm>
          </p:grpSpPr>
          <p:sp>
            <p:nvSpPr>
              <p:cNvPr id="28" name="Rectangle 40"/>
              <p:cNvSpPr>
                <a:spLocks noChangeArrowheads="1"/>
              </p:cNvSpPr>
              <p:nvPr/>
            </p:nvSpPr>
            <p:spPr bwMode="auto">
              <a:xfrm>
                <a:off x="4628810" y="5870497"/>
                <a:ext cx="174304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b="0" dirty="0" smtClean="0">
                    <a:latin typeface="Helvetica Light"/>
                    <a:cs typeface="Helvetica Light"/>
                  </a:rPr>
                  <a:t>Gestes</a:t>
                </a:r>
              </a:p>
            </p:txBody>
          </p:sp>
          <p:pic>
            <p:nvPicPr>
              <p:cNvPr id="43" name="Image 42" descr="animated_gestes1.g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8810" y="4255189"/>
                <a:ext cx="1743045" cy="1533881"/>
              </a:xfrm>
              <a:prstGeom prst="rect">
                <a:avLst/>
              </a:prstGeom>
            </p:spPr>
          </p:pic>
        </p:grpSp>
        <p:grpSp>
          <p:nvGrpSpPr>
            <p:cNvPr id="7" name="Grouper 6"/>
            <p:cNvGrpSpPr/>
            <p:nvPr/>
          </p:nvGrpSpPr>
          <p:grpSpPr>
            <a:xfrm>
              <a:off x="1991511" y="1231526"/>
              <a:ext cx="1777158" cy="1904353"/>
              <a:chOff x="2972446" y="4227261"/>
              <a:chExt cx="1777158" cy="1904353"/>
            </a:xfrm>
          </p:grpSpPr>
          <p:sp>
            <p:nvSpPr>
              <p:cNvPr id="46" name="Rectangle 40"/>
              <p:cNvSpPr>
                <a:spLocks noChangeArrowheads="1"/>
              </p:cNvSpPr>
              <p:nvPr/>
            </p:nvSpPr>
            <p:spPr bwMode="auto">
              <a:xfrm>
                <a:off x="2972446" y="5862004"/>
                <a:ext cx="1777158" cy="2696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fr-FR" b="0" dirty="0" smtClean="0">
                    <a:latin typeface="Helvetica Light"/>
                    <a:cs typeface="Helvetica Light"/>
                  </a:rPr>
                  <a:t>Postures</a:t>
                </a:r>
              </a:p>
            </p:txBody>
          </p:sp>
          <p:pic>
            <p:nvPicPr>
              <p:cNvPr id="6" name="Image 5" descr="animated_handposejoints.g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2446" y="4227261"/>
                <a:ext cx="1750433" cy="1540381"/>
              </a:xfrm>
              <a:prstGeom prst="rect">
                <a:avLst/>
              </a:prstGeom>
            </p:spPr>
          </p:pic>
        </p:grpSp>
      </p:grpSp>
      <p:grpSp>
        <p:nvGrpSpPr>
          <p:cNvPr id="2" name="Grouper 1"/>
          <p:cNvGrpSpPr/>
          <p:nvPr/>
        </p:nvGrpSpPr>
        <p:grpSpPr>
          <a:xfrm>
            <a:off x="5288347" y="3917466"/>
            <a:ext cx="2852375" cy="2334079"/>
            <a:chOff x="3702195" y="4240196"/>
            <a:chExt cx="2331575" cy="1907912"/>
          </a:xfrm>
        </p:grpSpPr>
        <p:pic>
          <p:nvPicPr>
            <p:cNvPr id="38" name="Picture 4" descr="C:\Users\Mihoub\Desktop\GIPSA-lab\Expériences\Captures ecran pertech\pertech_christian_02.pn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r="17674"/>
            <a:stretch/>
          </p:blipFill>
          <p:spPr bwMode="auto">
            <a:xfrm>
              <a:off x="4057969" y="4240196"/>
              <a:ext cx="1669463" cy="1520910"/>
            </a:xfrm>
            <a:prstGeom prst="rect">
              <a:avLst/>
            </a:prstGeom>
            <a:noFill/>
          </p:spPr>
        </p:pic>
        <p:sp>
          <p:nvSpPr>
            <p:cNvPr id="39" name="Rectangle 40"/>
            <p:cNvSpPr>
              <a:spLocks noChangeArrowheads="1"/>
            </p:cNvSpPr>
            <p:nvPr/>
          </p:nvSpPr>
          <p:spPr bwMode="auto">
            <a:xfrm>
              <a:off x="3702195" y="5846210"/>
              <a:ext cx="2331575" cy="301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b="0" dirty="0" smtClean="0">
                  <a:latin typeface="Helvetica Light"/>
                  <a:cs typeface="Helvetica Light"/>
                </a:rPr>
                <a:t>Interactions face à </a:t>
              </a:r>
              <a:r>
                <a:rPr lang="fr-FR" dirty="0" smtClean="0">
                  <a:latin typeface="Helvetica Light"/>
                  <a:cs typeface="Helvetica Light"/>
                </a:rPr>
                <a:t>face</a:t>
              </a:r>
              <a:endParaRPr lang="fr-FR" b="0" dirty="0" smtClean="0">
                <a:latin typeface="Helvetica Light"/>
                <a:cs typeface="Helvetica Light"/>
              </a:endParaRPr>
            </a:p>
          </p:txBody>
        </p:sp>
      </p:grp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1280446" y="5878455"/>
            <a:ext cx="41265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0" dirty="0" smtClean="0">
                <a:latin typeface="Helvetica Light"/>
                <a:cs typeface="Helvetica Light"/>
              </a:rPr>
              <a:t>Analyse de scènes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0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22"/>
    </mc:Choice>
    <mc:Fallback xmlns="">
      <p:transition xmlns:p14="http://schemas.microsoft.com/office/powerpoint/2010/main" spd="slow" advTm="7922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Thématique : intelligence ambiante, mobilité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6</a:t>
            </a:fld>
            <a:endParaRPr lang="fr-FR"/>
          </a:p>
        </p:txBody>
      </p:sp>
      <p:grpSp>
        <p:nvGrpSpPr>
          <p:cNvPr id="5" name="Grouper 4"/>
          <p:cNvGrpSpPr/>
          <p:nvPr/>
        </p:nvGrpSpPr>
        <p:grpSpPr>
          <a:xfrm>
            <a:off x="126918" y="1415905"/>
            <a:ext cx="3298699" cy="2043802"/>
            <a:chOff x="5397149" y="4238203"/>
            <a:chExt cx="3298699" cy="2043802"/>
          </a:xfrm>
        </p:grpSpPr>
        <p:sp>
          <p:nvSpPr>
            <p:cNvPr id="6" name="Rectangle 40"/>
            <p:cNvSpPr>
              <a:spLocks noChangeArrowheads="1"/>
            </p:cNvSpPr>
            <p:nvPr/>
          </p:nvSpPr>
          <p:spPr bwMode="auto">
            <a:xfrm>
              <a:off x="5397149" y="5912673"/>
              <a:ext cx="329869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b="0" dirty="0" smtClean="0">
                  <a:latin typeface="Helvetica Light"/>
                  <a:cs typeface="Helvetica Light"/>
                </a:rPr>
                <a:t>Biométrie par mouvement</a:t>
              </a:r>
            </a:p>
          </p:txBody>
        </p:sp>
        <p:pic>
          <p:nvPicPr>
            <p:cNvPr id="7" name="Image 6" descr="teaser_pop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737" y="4238203"/>
              <a:ext cx="2794109" cy="1623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644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Thématique : agents réels et virtuels (??)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67" y="1501502"/>
            <a:ext cx="2334961" cy="18679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5694" y="3520856"/>
            <a:ext cx="2685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 smtClean="0">
                <a:latin typeface="Helvetica Light"/>
                <a:cs typeface="Helvetica Light"/>
              </a:rPr>
              <a:t>Navigation de robots / flottilles de robots</a:t>
            </a:r>
            <a:endParaRPr lang="fr-FR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18148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Thématique : ???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14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Thématique : IA, machine Learning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81C2-6B42-489A-B82A-A5256D871A54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3" name="Image 2" descr="chalearn_archite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5" y="2488706"/>
            <a:ext cx="2317010" cy="2266036"/>
          </a:xfrm>
          <a:prstGeom prst="rect">
            <a:avLst/>
          </a:prstGeom>
        </p:spPr>
      </p:pic>
      <p:sp>
        <p:nvSpPr>
          <p:cNvPr id="6" name="Rectangle 40"/>
          <p:cNvSpPr>
            <a:spLocks noChangeArrowheads="1"/>
          </p:cNvSpPr>
          <p:nvPr/>
        </p:nvSpPr>
        <p:spPr bwMode="auto">
          <a:xfrm>
            <a:off x="301042" y="4780240"/>
            <a:ext cx="26488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0" dirty="0" err="1" smtClean="0">
                <a:latin typeface="Helvetica Light"/>
                <a:cs typeface="Helvetica Light"/>
              </a:rPr>
              <a:t>Deep</a:t>
            </a:r>
            <a:r>
              <a:rPr lang="fr-FR" b="0" dirty="0" smtClean="0">
                <a:latin typeface="Helvetica Light"/>
                <a:cs typeface="Helvetica Light"/>
              </a:rPr>
              <a:t> Learning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14517" y="4781967"/>
            <a:ext cx="242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Helvetica Light"/>
                <a:cs typeface="Helvetica Light"/>
              </a:rPr>
              <a:t>Apprentissage par renforcement</a:t>
            </a:r>
            <a:endParaRPr lang="fr-FR" dirty="0">
              <a:latin typeface="Helvetica Light"/>
              <a:cs typeface="Helvetica Ligh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04058" y="2500497"/>
            <a:ext cx="2396434" cy="1477328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Votre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image </a:t>
            </a:r>
          </a:p>
          <a:p>
            <a:pPr algn="ctr"/>
            <a:endParaRPr lang="fr-F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ICI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48516" y="1268760"/>
            <a:ext cx="8229600" cy="4896544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Le machine </a:t>
            </a:r>
            <a:r>
              <a:rPr lang="fr-FR" dirty="0" err="1" smtClean="0"/>
              <a:t>learning</a:t>
            </a:r>
            <a:r>
              <a:rPr lang="fr-FR" dirty="0" smtClean="0"/>
              <a:t> est une méthodologie </a:t>
            </a:r>
            <a:r>
              <a:rPr lang="fr-FR" dirty="0" err="1" smtClean="0"/>
              <a:t>clée</a:t>
            </a:r>
            <a:r>
              <a:rPr lang="fr-FR" dirty="0" smtClean="0"/>
              <a:t> des travaux du GT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162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16.8"/>
</p:tagLst>
</file>

<file path=ppt/theme/theme1.xml><?xml version="1.0" encoding="utf-8"?>
<a:theme xmlns:a="http://schemas.openxmlformats.org/drawingml/2006/main" name="gt-robot-ia-v3">
  <a:themeElements>
    <a:clrScheme name="LIRIS 2014">
      <a:dk1>
        <a:srgbClr val="184A7C"/>
      </a:dk1>
      <a:lt1>
        <a:sysClr val="window" lastClr="FFFFFF"/>
      </a:lt1>
      <a:dk2>
        <a:srgbClr val="727CA1"/>
      </a:dk2>
      <a:lt2>
        <a:srgbClr val="EEECE1"/>
      </a:lt2>
      <a:accent1>
        <a:srgbClr val="B5397D"/>
      </a:accent1>
      <a:accent2>
        <a:srgbClr val="B8B90C"/>
      </a:accent2>
      <a:accent3>
        <a:srgbClr val="9571AB"/>
      </a:accent3>
      <a:accent4>
        <a:srgbClr val="A0C7E7"/>
      </a:accent4>
      <a:accent5>
        <a:srgbClr val="368AD2"/>
      </a:accent5>
      <a:accent6>
        <a:srgbClr val="FF8D40"/>
      </a:accent6>
      <a:hlink>
        <a:srgbClr val="B53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_LIRIS_2014.potx" id="{965192A2-2557-4688-9812-8B143CC40D6E}" vid="{18E7A908-CD14-4657-84B3-2D461FBE0DB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gt-robot-ia-v3.potx</Template>
  <TotalTime>15157</TotalTime>
  <Words>617</Words>
  <Application>Microsoft Macintosh PowerPoint</Application>
  <PresentationFormat>Présentation à l'écran (4:3)</PresentationFormat>
  <Paragraphs>179</Paragraphs>
  <Slides>22</Slides>
  <Notes>2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gt-robot-ia-v3</vt:lpstr>
      <vt:lpstr>GT Robotique et Intelligence Artificielle</vt:lpstr>
      <vt:lpstr>Pôles et équipes</vt:lpstr>
      <vt:lpstr>Points communs du GT</vt:lpstr>
      <vt:lpstr>Thématiques</vt:lpstr>
      <vt:lpstr>Thématique : vision par ordinateur</vt:lpstr>
      <vt:lpstr>Thématique : intelligence ambiante, mobilité</vt:lpstr>
      <vt:lpstr>Thématique : agents réels et virtuels (??)</vt:lpstr>
      <vt:lpstr>Thématique : ???</vt:lpstr>
      <vt:lpstr>Thématique : IA, machine Learning</vt:lpstr>
      <vt:lpstr>Projets internationaux et nationaux</vt:lpstr>
      <vt:lpstr>Projets régionaux et internes</vt:lpstr>
      <vt:lpstr>Projet « Interabot »</vt:lpstr>
      <vt:lpstr>Plateformes</vt:lpstr>
      <vt:lpstr>Plateforme LIRIS-VISION</vt:lpstr>
      <vt:lpstr>Plateforme CIMA</vt:lpstr>
      <vt:lpstr>Faits marquants</vt:lpstr>
      <vt:lpstr>Collaborations internationales</vt:lpstr>
      <vt:lpstr>Collaborations nationales</vt:lpstr>
      <vt:lpstr>Collaborations industrielles</vt:lpstr>
      <vt:lpstr>Projet "Abacus » (Google, 2015)</vt:lpstr>
      <vt:lpstr>Projet ANR « DeepVision »</vt:lpstr>
      <vt:lpstr>Membres du GT</vt:lpstr>
    </vt:vector>
  </TitlesOfParts>
  <Company>LIRIS-UCB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des équipes LIRIS</dc:title>
  <dc:creator>Florence Denis</dc:creator>
  <cp:lastModifiedBy>Christian Wolf</cp:lastModifiedBy>
  <cp:revision>1142</cp:revision>
  <cp:lastPrinted>2013-10-21T06:39:05Z</cp:lastPrinted>
  <dcterms:created xsi:type="dcterms:W3CDTF">2009-02-19T09:59:02Z</dcterms:created>
  <dcterms:modified xsi:type="dcterms:W3CDTF">2016-10-06T10:09:44Z</dcterms:modified>
</cp:coreProperties>
</file>